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349" r:id="rId3"/>
    <p:sldId id="346" r:id="rId4"/>
    <p:sldId id="347" r:id="rId5"/>
    <p:sldId id="348" r:id="rId6"/>
    <p:sldId id="351" r:id="rId7"/>
    <p:sldId id="341" r:id="rId8"/>
    <p:sldId id="352" r:id="rId9"/>
    <p:sldId id="353" r:id="rId10"/>
    <p:sldId id="345" r:id="rId11"/>
    <p:sldId id="369" r:id="rId12"/>
    <p:sldId id="370" r:id="rId13"/>
    <p:sldId id="371" r:id="rId14"/>
    <p:sldId id="363" r:id="rId15"/>
    <p:sldId id="387" r:id="rId16"/>
    <p:sldId id="381" r:id="rId17"/>
    <p:sldId id="388" r:id="rId18"/>
    <p:sldId id="389" r:id="rId19"/>
    <p:sldId id="364" r:id="rId20"/>
    <p:sldId id="366" r:id="rId21"/>
    <p:sldId id="344" r:id="rId22"/>
    <p:sldId id="354" r:id="rId23"/>
    <p:sldId id="355" r:id="rId24"/>
    <p:sldId id="356" r:id="rId25"/>
    <p:sldId id="372" r:id="rId26"/>
    <p:sldId id="373" r:id="rId27"/>
    <p:sldId id="382" r:id="rId28"/>
    <p:sldId id="383" r:id="rId29"/>
    <p:sldId id="390" r:id="rId30"/>
    <p:sldId id="392" r:id="rId31"/>
    <p:sldId id="393" r:id="rId32"/>
    <p:sldId id="384" r:id="rId33"/>
    <p:sldId id="385" r:id="rId34"/>
    <p:sldId id="395" r:id="rId35"/>
    <p:sldId id="394"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1" d="100"/>
          <a:sy n="81" d="100"/>
        </p:scale>
        <p:origin x="144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8A06C7-DA62-4481-82EF-89EB3643AD2D}" type="datetimeFigureOut">
              <a:rPr lang="es-MX" smtClean="0"/>
              <a:t>13/10/2014</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5BE8873-C81D-4124-8690-506632D09DC5}" type="slidenum">
              <a:rPr lang="es-MX" smtClean="0"/>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28A06C7-DA62-4481-82EF-89EB3643AD2D}" type="datetimeFigureOut">
              <a:rPr lang="es-MX" smtClean="0"/>
              <a:t>13/10/2014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28A06C7-DA62-4481-82EF-89EB3643AD2D}" type="datetimeFigureOut">
              <a:rPr lang="es-MX" smtClean="0"/>
              <a:t>13/10/2014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28A06C7-DA62-4481-82EF-89EB3643AD2D}" type="datetimeFigureOut">
              <a:rPr lang="es-MX" smtClean="0"/>
              <a:t>13/10/2014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8A06C7-DA62-4481-82EF-89EB3643AD2D}" type="datetimeFigureOut">
              <a:rPr lang="es-MX" smtClean="0"/>
              <a:t>13/10/2014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28A06C7-DA62-4481-82EF-89EB3643AD2D}" type="datetimeFigureOut">
              <a:rPr lang="es-MX" smtClean="0"/>
              <a:t>13/10/2014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BE8873-C81D-4124-8690-506632D09DC5}" type="slidenum">
              <a:rPr lang="es-MX" smtClean="0"/>
              <a:t>‹#›</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28A06C7-DA62-4481-82EF-89EB3643AD2D}" type="datetimeFigureOut">
              <a:rPr lang="es-MX" smtClean="0"/>
              <a:t>13/10/2014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BE8873-C81D-4124-8690-506632D09DC5}" type="slidenum">
              <a:rPr lang="es-MX" smtClean="0"/>
              <a:t>‹#›</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28A06C7-DA62-4481-82EF-89EB3643AD2D}" type="datetimeFigureOut">
              <a:rPr lang="es-MX" smtClean="0"/>
              <a:t>13/10/2014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A06C7-DA62-4481-82EF-89EB3643AD2D}" type="datetimeFigureOut">
              <a:rPr lang="es-MX" smtClean="0"/>
              <a:t>13/10/2014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BE8873-C81D-4124-8690-506632D09DC5}" type="slidenum">
              <a:rPr lang="es-MX" smtClean="0"/>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128A06C7-DA62-4481-82EF-89EB3643AD2D}" type="datetimeFigureOut">
              <a:rPr lang="es-MX" smtClean="0"/>
              <a:t>13/10/2014</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A5BE8873-C81D-4124-8690-506632D09DC5}"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128A06C7-DA62-4481-82EF-89EB3643AD2D}" type="datetimeFigureOut">
              <a:rPr lang="es-MX" smtClean="0"/>
              <a:t>13/10/2014</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A5BE8873-C81D-4124-8690-506632D09DC5}"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8A06C7-DA62-4481-82EF-89EB3643AD2D}" type="datetimeFigureOut">
              <a:rPr lang="es-MX" smtClean="0"/>
              <a:t>13/10/2014</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5BE8873-C81D-4124-8690-506632D09DC5}" type="slidenum">
              <a:rPr lang="es-MX" smtClean="0"/>
              <a:t>‹#›</a:t>
            </a:fld>
            <a:endParaRPr lang="es-MX"/>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s.wikipedia.org/wiki/1671" TargetMode="External"/><Relationship Id="rId7" Type="http://schemas.openxmlformats.org/officeDocument/2006/relationships/image" Target="../media/image17.jpeg"/><Relationship Id="rId2" Type="http://schemas.openxmlformats.org/officeDocument/2006/relationships/hyperlink" Target="http://es.wikipedia.org/wiki/20_de_junio" TargetMode="External"/><Relationship Id="rId1" Type="http://schemas.openxmlformats.org/officeDocument/2006/relationships/slideLayout" Target="../slideLayouts/slideLayout1.xml"/><Relationship Id="rId6" Type="http://schemas.openxmlformats.org/officeDocument/2006/relationships/hyperlink" Target="http://es.wikipedia.org/wiki/Eucarist%C3%ADa" TargetMode="External"/><Relationship Id="rId5" Type="http://schemas.openxmlformats.org/officeDocument/2006/relationships/hyperlink" Target="http://es.wikipedia.org/wiki/1673" TargetMode="External"/><Relationship Id="rId4" Type="http://schemas.openxmlformats.org/officeDocument/2006/relationships/hyperlink" Target="http://es.wikipedia.org/wiki/Juan_el_Evangelista"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s.wikipedia.org/wiki/Noviciado" TargetMode="External"/><Relationship Id="rId7" Type="http://schemas.openxmlformats.org/officeDocument/2006/relationships/hyperlink" Target="http://es.wikipedia.org/wiki/1920" TargetMode="External"/><Relationship Id="rId2" Type="http://schemas.openxmlformats.org/officeDocument/2006/relationships/hyperlink" Target="http://es.wikipedia.org/wiki/Jes%C3%BAs_de_Nazaret" TargetMode="External"/><Relationship Id="rId1" Type="http://schemas.openxmlformats.org/officeDocument/2006/relationships/slideLayout" Target="../slideLayouts/slideLayout1.xml"/><Relationship Id="rId6" Type="http://schemas.openxmlformats.org/officeDocument/2006/relationships/hyperlink" Target="http://es.wikipedia.org/wiki/13_de_mayo" TargetMode="External"/><Relationship Id="rId5" Type="http://schemas.openxmlformats.org/officeDocument/2006/relationships/hyperlink" Target="http://es.wikipedia.org/wiki/Benedicto_XV" TargetMode="External"/><Relationship Id="rId4" Type="http://schemas.openxmlformats.org/officeDocument/2006/relationships/hyperlink" Target="http://es.wikipedia.org/wiki/Sagrado_Coraz%C3%B3n_de_Jes%C3%BA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Jacinta_Marto" TargetMode="External"/><Relationship Id="rId2" Type="http://schemas.openxmlformats.org/officeDocument/2006/relationships/hyperlink" Target="http://es.wikipedia.org/wiki/Luc%C3%ADa_dos_Santos"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es.wikipedia.org/wiki/Francisco_Mart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00808"/>
            <a:ext cx="1872208" cy="973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570" y="2674150"/>
            <a:ext cx="3829614" cy="2987098"/>
          </a:xfrm>
          <a:prstGeom prst="rect">
            <a:avLst/>
          </a:prstGeom>
          <a:noFill/>
          <a:ln w="9525" cap="rnd" cmpd="tri">
            <a:noFill/>
            <a:miter lim="800000"/>
            <a:headEnd/>
            <a:tailEnd/>
          </a:ln>
          <a:effectLst>
            <a:glow rad="228600">
              <a:srgbClr val="00B0F0">
                <a:alpha val="40000"/>
              </a:srgbClr>
            </a:glow>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144" y="1700808"/>
            <a:ext cx="1775208" cy="937711"/>
          </a:xfrm>
          <a:prstGeom prst="rect">
            <a:avLst/>
          </a:prstGeom>
        </p:spPr>
      </p:pic>
    </p:spTree>
    <p:extLst>
      <p:ext uri="{BB962C8B-B14F-4D97-AF65-F5344CB8AC3E}">
        <p14:creationId xmlns:p14="http://schemas.microsoft.com/office/powerpoint/2010/main" val="742998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b="1" dirty="0" smtClean="0">
                <a:latin typeface="Calibri" panose="020F0502020204030204" pitchFamily="34" charset="0"/>
              </a:rPr>
              <a:t>¿De donde surge esta Devoción?</a:t>
            </a:r>
            <a:br>
              <a:rPr lang="es-MX" sz="2800" b="1" dirty="0" smtClean="0">
                <a:latin typeface="Calibri" panose="020F0502020204030204" pitchFamily="34" charset="0"/>
              </a:rPr>
            </a:br>
            <a:r>
              <a:rPr lang="es-MX" sz="2400" dirty="0" smtClean="0"/>
              <a:t>La </a:t>
            </a:r>
            <a:r>
              <a:rPr lang="es-MX" sz="2400" dirty="0"/>
              <a:t>devoción al </a:t>
            </a:r>
            <a:r>
              <a:rPr lang="es-MX" sz="2400" b="1" dirty="0" smtClean="0"/>
              <a:t>Corazón de</a:t>
            </a:r>
            <a:br>
              <a:rPr lang="es-MX" sz="2400" b="1" dirty="0" smtClean="0"/>
            </a:br>
            <a:r>
              <a:rPr lang="es-MX" sz="2400" b="1" dirty="0" smtClean="0"/>
              <a:t>Jesús</a:t>
            </a:r>
            <a:r>
              <a:rPr lang="es-MX" sz="2400" dirty="0" smtClean="0"/>
              <a:t> </a:t>
            </a:r>
            <a:r>
              <a:rPr lang="es-MX" sz="2400" dirty="0"/>
              <a:t>ha existido </a:t>
            </a:r>
            <a:r>
              <a:rPr lang="es-MX" sz="2400" dirty="0" smtClean="0"/>
              <a:t>desde los </a:t>
            </a:r>
            <a:br>
              <a:rPr lang="es-MX" sz="2400" dirty="0" smtClean="0"/>
            </a:br>
            <a:r>
              <a:rPr lang="es-MX" sz="2400" dirty="0" smtClean="0"/>
              <a:t>primeros </a:t>
            </a:r>
            <a:r>
              <a:rPr lang="es-MX" sz="2400" dirty="0"/>
              <a:t>tiempos de la </a:t>
            </a:r>
            <a:r>
              <a:rPr lang="es-MX" sz="2400" dirty="0" smtClean="0"/>
              <a:t/>
            </a:r>
            <a:br>
              <a:rPr lang="es-MX" sz="2400" dirty="0" smtClean="0"/>
            </a:br>
            <a:r>
              <a:rPr lang="es-MX" sz="2400" dirty="0" smtClean="0"/>
              <a:t>Iglesia</a:t>
            </a:r>
            <a:r>
              <a:rPr lang="es-MX" sz="2400" dirty="0"/>
              <a:t>, desde que se </a:t>
            </a:r>
            <a:r>
              <a:rPr lang="es-MX" sz="2400" dirty="0" smtClean="0"/>
              <a:t>meditaba</a:t>
            </a:r>
            <a:br>
              <a:rPr lang="es-MX" sz="2400" dirty="0" smtClean="0"/>
            </a:br>
            <a:r>
              <a:rPr lang="es-MX" sz="2400" dirty="0" smtClean="0"/>
              <a:t>en </a:t>
            </a:r>
            <a:r>
              <a:rPr lang="es-MX" sz="2400" dirty="0"/>
              <a:t>el costado y </a:t>
            </a:r>
            <a:r>
              <a:rPr lang="es-MX" sz="2400" dirty="0" smtClean="0"/>
              <a:t>el Corazón </a:t>
            </a:r>
            <a:br>
              <a:rPr lang="es-MX" sz="2400" dirty="0" smtClean="0"/>
            </a:br>
            <a:r>
              <a:rPr lang="es-MX" sz="2400" dirty="0" smtClean="0"/>
              <a:t>abierto </a:t>
            </a:r>
            <a:r>
              <a:rPr lang="es-MX" sz="2400" dirty="0"/>
              <a:t>de Jesús, </a:t>
            </a:r>
            <a:r>
              <a:rPr lang="es-MX" sz="2400" dirty="0" smtClean="0"/>
              <a:t>de donde </a:t>
            </a:r>
            <a:br>
              <a:rPr lang="es-MX" sz="2400" dirty="0" smtClean="0"/>
            </a:br>
            <a:r>
              <a:rPr lang="es-MX" sz="2400" dirty="0" smtClean="0"/>
              <a:t>salió </a:t>
            </a:r>
            <a:r>
              <a:rPr lang="es-MX" sz="2400" dirty="0"/>
              <a:t>sangre y agua</a:t>
            </a:r>
            <a:r>
              <a:rPr lang="es-MX" sz="2400" dirty="0" smtClean="0"/>
              <a:t>. De ese</a:t>
            </a:r>
            <a:br>
              <a:rPr lang="es-MX" sz="2400" dirty="0" smtClean="0"/>
            </a:br>
            <a:r>
              <a:rPr lang="es-MX" sz="2400" dirty="0" smtClean="0"/>
              <a:t>Corazón nació la Iglesia </a:t>
            </a:r>
            <a:r>
              <a:rPr lang="es-MX" sz="2400" dirty="0"/>
              <a:t>y </a:t>
            </a:r>
            <a:r>
              <a:rPr lang="es-MX" sz="2400" dirty="0" smtClean="0"/>
              <a:t>por</a:t>
            </a:r>
            <a:br>
              <a:rPr lang="es-MX" sz="2400" dirty="0" smtClean="0"/>
            </a:br>
            <a:r>
              <a:rPr lang="es-MX" sz="2400" dirty="0" smtClean="0"/>
              <a:t>ese Corazón </a:t>
            </a:r>
            <a:r>
              <a:rPr lang="es-MX" sz="2400" dirty="0"/>
              <a:t>se </a:t>
            </a:r>
            <a:r>
              <a:rPr lang="es-MX" sz="2400" dirty="0" smtClean="0"/>
              <a:t>abrieron </a:t>
            </a:r>
            <a:r>
              <a:rPr lang="es-MX" sz="2400" dirty="0"/>
              <a:t>las puertas del Cielo</a:t>
            </a:r>
            <a:r>
              <a:rPr lang="es-MX" sz="2800" dirty="0"/>
              <a:t>.</a:t>
            </a: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descr="http://4.bp.blogspot.com/-XlcWtSq9Rr0/U1MZAs8dxcI/AAAAAAAAM_4/KU4N6cgaHRQ/s1600/jes%C3%BAs+atravesado+por+la+lanza+de+Longi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761" y="2182340"/>
            <a:ext cx="2417591" cy="2902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48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dirty="0" smtClean="0"/>
              <a:t>La </a:t>
            </a:r>
            <a:r>
              <a:rPr lang="es-MX" sz="2800" dirty="0"/>
              <a:t>oración de la Iglesia venera y honra al Corazón de Jesús, como invoca su Santísimo Nombre. Adora al Verbo encarnado y a su Corazón que</a:t>
            </a:r>
            <a:r>
              <a:rPr lang="es-MX" sz="2800" dirty="0" smtClean="0"/>
              <a:t>,</a:t>
            </a:r>
            <a:br>
              <a:rPr lang="es-MX" sz="2800" dirty="0" smtClean="0"/>
            </a:br>
            <a:r>
              <a:rPr lang="es-MX" sz="2800" dirty="0" smtClean="0"/>
              <a:t>por </a:t>
            </a:r>
            <a:r>
              <a:rPr lang="es-MX" sz="2800" dirty="0"/>
              <a:t>amor a los hombres, </a:t>
            </a:r>
            <a:r>
              <a:rPr lang="es-MX" sz="2800" dirty="0" smtClean="0"/>
              <a:t/>
            </a:r>
            <a:br>
              <a:rPr lang="es-MX" sz="2800" dirty="0" smtClean="0"/>
            </a:br>
            <a:r>
              <a:rPr lang="es-MX" sz="2800" dirty="0" smtClean="0"/>
              <a:t>se </a:t>
            </a:r>
            <a:r>
              <a:rPr lang="es-MX" sz="2800" dirty="0"/>
              <a:t>dejó traspasar por </a:t>
            </a:r>
            <a:r>
              <a:rPr lang="es-MX" sz="2800" dirty="0" smtClean="0"/>
              <a:t/>
            </a:r>
            <a:br>
              <a:rPr lang="es-MX" sz="2800" dirty="0" smtClean="0"/>
            </a:br>
            <a:r>
              <a:rPr lang="es-MX" sz="2800" dirty="0" smtClean="0"/>
              <a:t>nuestros </a:t>
            </a:r>
            <a:r>
              <a:rPr lang="es-MX" sz="2800" dirty="0"/>
              <a:t>pecados</a:t>
            </a:r>
            <a:r>
              <a:rPr lang="es-MX" sz="2800" dirty="0" smtClean="0"/>
              <a:t>.</a:t>
            </a:r>
            <a:r>
              <a:rPr lang="es-MX" sz="2800" dirty="0"/>
              <a:t/>
            </a:r>
            <a:br>
              <a:rPr lang="es-MX" sz="2800" dirty="0"/>
            </a:br>
            <a:r>
              <a:rPr lang="es-MX" sz="2000" b="1" dirty="0"/>
              <a:t>Catecismo de </a:t>
            </a:r>
            <a:r>
              <a:rPr lang="es-MX" sz="2000" b="1" dirty="0" smtClean="0"/>
              <a:t>la</a:t>
            </a:r>
            <a:br>
              <a:rPr lang="es-MX" sz="2000" b="1" dirty="0" smtClean="0"/>
            </a:br>
            <a:r>
              <a:rPr lang="es-MX" sz="2000" b="1" dirty="0" smtClean="0"/>
              <a:t>Iglesia </a:t>
            </a:r>
            <a:r>
              <a:rPr lang="es-MX" sz="2000" b="1" dirty="0"/>
              <a:t>Católica, 2669</a:t>
            </a:r>
            <a:r>
              <a:rPr lang="es-MX" sz="2000" dirty="0"/>
              <a:t/>
            </a:r>
            <a:br>
              <a:rPr lang="es-MX" sz="2000" dirty="0"/>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00" name="Picture 4" descr="https://encrypted-tbn1.gstatic.com/images?q=tbn:ANd9GcQIr5oCLfHDO5XGXw0wvbApduT1zWjl5MHRCRgaCod7AmbM16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31391"/>
            <a:ext cx="1728192" cy="262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73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dirty="0"/>
              <a:t>Jesús, durante su vida, su agonía y su pasión nos ha conocido y amado a todos y a cada uno de nosotros y se ha entregado por cada uno de </a:t>
            </a:r>
            <a:r>
              <a:rPr lang="es-MX" sz="2800" dirty="0" smtClean="0"/>
              <a:t/>
            </a:r>
            <a:br>
              <a:rPr lang="es-MX" sz="2800" dirty="0" smtClean="0"/>
            </a:br>
            <a:r>
              <a:rPr lang="es-MX" sz="2800" dirty="0" smtClean="0"/>
              <a:t>nosotros</a:t>
            </a:r>
            <a:r>
              <a:rPr lang="es-MX" sz="2800" dirty="0"/>
              <a:t>: "El Hijo de Dios </a:t>
            </a:r>
            <a:r>
              <a:rPr lang="es-MX" sz="2800" dirty="0" smtClean="0"/>
              <a:t/>
            </a:r>
            <a:br>
              <a:rPr lang="es-MX" sz="2800" dirty="0" smtClean="0"/>
            </a:br>
            <a:r>
              <a:rPr lang="es-MX" sz="2800" dirty="0" smtClean="0"/>
              <a:t>me </a:t>
            </a:r>
            <a:r>
              <a:rPr lang="es-MX" sz="2800" dirty="0"/>
              <a:t>amó y se entregó a </a:t>
            </a:r>
            <a:r>
              <a:rPr lang="es-MX" sz="2800" dirty="0" smtClean="0"/>
              <a:t>sí</a:t>
            </a:r>
            <a:br>
              <a:rPr lang="es-MX" sz="2800" dirty="0" smtClean="0"/>
            </a:br>
            <a:r>
              <a:rPr lang="es-MX" sz="2800" dirty="0" smtClean="0"/>
              <a:t>mismo </a:t>
            </a:r>
            <a:r>
              <a:rPr lang="es-MX" sz="2800" dirty="0"/>
              <a:t>por mí" (Ga 2, 20). </a:t>
            </a:r>
            <a:r>
              <a:rPr lang="es-MX" sz="2800" dirty="0" smtClean="0"/>
              <a:t/>
            </a:r>
            <a:br>
              <a:rPr lang="es-MX" sz="2800" dirty="0" smtClean="0"/>
            </a:br>
            <a:r>
              <a:rPr lang="es-MX" sz="2800" dirty="0" smtClean="0"/>
              <a:t>Nos ha </a:t>
            </a:r>
            <a:r>
              <a:rPr lang="es-MX" sz="2800" dirty="0"/>
              <a:t>amado a todos con </a:t>
            </a:r>
            <a:r>
              <a:rPr lang="es-MX" sz="2800" dirty="0" smtClean="0"/>
              <a:t/>
            </a:r>
            <a:br>
              <a:rPr lang="es-MX" sz="2800" dirty="0" smtClean="0"/>
            </a:br>
            <a:r>
              <a:rPr lang="es-MX" sz="2800" dirty="0" smtClean="0"/>
              <a:t>un corazón </a:t>
            </a:r>
            <a:r>
              <a:rPr lang="es-MX" sz="2800" dirty="0"/>
              <a:t>humano</a:t>
            </a:r>
            <a:r>
              <a:rPr lang="es-MX" sz="2800" dirty="0" smtClean="0"/>
              <a:t>.</a:t>
            </a: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4.bp.blogspot.com/-FB7GXjPq36k/TjPRxoJQfAI/AAAAAAAAGrU/lTa5v52-rxY/s400/Sagrado-Corazon-Ador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068726"/>
            <a:ext cx="2088232" cy="266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dirty="0" smtClean="0"/>
              <a:t>Por </a:t>
            </a:r>
            <a:r>
              <a:rPr lang="es-MX" sz="2800" dirty="0"/>
              <a:t>esta razón, el </a:t>
            </a:r>
            <a:r>
              <a:rPr lang="es-MX" sz="2800" b="1" dirty="0"/>
              <a:t>sagrado Corazón de Jesús</a:t>
            </a:r>
            <a:r>
              <a:rPr lang="es-MX" sz="2800" dirty="0"/>
              <a:t>, traspasado por nuestros pecados y para nuestra salvación (cf. </a:t>
            </a:r>
            <a:r>
              <a:rPr lang="es-MX" sz="2800" dirty="0" err="1"/>
              <a:t>Jn</a:t>
            </a:r>
            <a:r>
              <a:rPr lang="es-MX" sz="2800" dirty="0"/>
              <a:t> 19, 34), "es considerado como el principal indicador y símbolo...del amor con que el divino Redentor ama continuamente al eterno Padre y a todos los </a:t>
            </a:r>
            <a:r>
              <a:rPr lang="es-MX" sz="2800" dirty="0" smtClean="0"/>
              <a:t>hombres</a:t>
            </a:r>
            <a:br>
              <a:rPr lang="es-MX" sz="2800" dirty="0" smtClean="0"/>
            </a:br>
            <a:r>
              <a:rPr lang="es-MX" sz="2000" dirty="0" smtClean="0"/>
              <a:t>(</a:t>
            </a:r>
            <a:r>
              <a:rPr lang="es-MX" sz="2000" dirty="0"/>
              <a:t>Pío XII, </a:t>
            </a:r>
            <a:r>
              <a:rPr lang="es-MX" sz="2000" dirty="0" err="1"/>
              <a:t>Enc</a:t>
            </a:r>
            <a:r>
              <a:rPr lang="es-MX" sz="2000" dirty="0"/>
              <a:t>."</a:t>
            </a:r>
            <a:r>
              <a:rPr lang="es-MX" sz="2000" dirty="0" err="1"/>
              <a:t>Haurietis</a:t>
            </a:r>
            <a:r>
              <a:rPr lang="es-MX" sz="2000" dirty="0"/>
              <a:t> </a:t>
            </a:r>
            <a:r>
              <a:rPr lang="es-MX" sz="2000" dirty="0" err="1"/>
              <a:t>aquas</a:t>
            </a:r>
            <a:r>
              <a:rPr lang="es-MX" sz="2000" dirty="0"/>
              <a:t>": DS 3924; cf. DS 3812</a:t>
            </a:r>
            <a:r>
              <a:rPr lang="es-MX" sz="2000" dirty="0" smtClean="0"/>
              <a:t>) </a:t>
            </a:r>
            <a:r>
              <a:rPr lang="es-MX" sz="2000" b="1" dirty="0" smtClean="0"/>
              <a:t>C.I.C. </a:t>
            </a:r>
            <a:r>
              <a:rPr lang="es-MX" sz="2000" b="1" dirty="0"/>
              <a:t>478</a:t>
            </a:r>
            <a:r>
              <a:rPr lang="es-MX" sz="2800" dirty="0"/>
              <a:t/>
            </a:r>
            <a:br>
              <a:rPr lang="es-MX" sz="2800" dirty="0"/>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71189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628800"/>
            <a:ext cx="6480720" cy="4032448"/>
          </a:xfrm>
        </p:spPr>
        <p:txBody>
          <a:bodyPr anchor="t" anchorCtr="0">
            <a:noAutofit/>
          </a:bodyPr>
          <a:lstStyle/>
          <a:p>
            <a:pPr algn="l"/>
            <a:r>
              <a:rPr lang="es-MX" sz="2000" dirty="0" smtClean="0"/>
              <a:t>Más sin embargo Nuestro Salvador eligió a una religiosa MARGARITA MARIA ALACOQUE para que extendiera su Devoción por todo el Mundo.</a:t>
            </a:r>
            <a:br>
              <a:rPr lang="es-MX" sz="2000" dirty="0" smtClean="0"/>
            </a:br>
            <a:r>
              <a:rPr lang="es-MX" sz="2000" dirty="0" smtClean="0"/>
              <a:t>El 27 </a:t>
            </a:r>
            <a:r>
              <a:rPr lang="es-MX" sz="2000" dirty="0"/>
              <a:t>de diciembre de </a:t>
            </a:r>
            <a:r>
              <a:rPr lang="es-MX" sz="2000" dirty="0" smtClean="0"/>
              <a:t>1673</a:t>
            </a:r>
            <a:br>
              <a:rPr lang="es-MX" sz="2000" dirty="0" smtClean="0"/>
            </a:br>
            <a:r>
              <a:rPr lang="es-MX" sz="2000" dirty="0" smtClean="0"/>
              <a:t>Jesús </a:t>
            </a:r>
            <a:r>
              <a:rPr lang="es-MX" sz="2000" dirty="0"/>
              <a:t>se le apareció con </a:t>
            </a:r>
            <a:r>
              <a:rPr lang="es-MX" sz="2000" dirty="0" smtClean="0"/>
              <a:t>estas</a:t>
            </a:r>
            <a:br>
              <a:rPr lang="es-MX" sz="2000" dirty="0" smtClean="0"/>
            </a:br>
            <a:r>
              <a:rPr lang="es-MX" sz="2000" dirty="0" smtClean="0"/>
              <a:t>palabras: Mira </a:t>
            </a:r>
            <a:r>
              <a:rPr lang="es-MX" sz="2000" dirty="0"/>
              <a:t>este corazón </a:t>
            </a:r>
            <a:r>
              <a:rPr lang="es-MX" sz="2000" dirty="0" smtClean="0"/>
              <a:t>mío,</a:t>
            </a:r>
            <a:br>
              <a:rPr lang="es-MX" sz="2000" dirty="0" smtClean="0"/>
            </a:br>
            <a:r>
              <a:rPr lang="es-MX" sz="2000" dirty="0" smtClean="0"/>
              <a:t>que </a:t>
            </a:r>
            <a:r>
              <a:rPr lang="es-MX" sz="2000" dirty="0"/>
              <a:t>a pesar de </a:t>
            </a:r>
            <a:r>
              <a:rPr lang="es-MX" sz="2000" dirty="0" smtClean="0"/>
              <a:t>consumirse </a:t>
            </a:r>
            <a:r>
              <a:rPr lang="es-MX" sz="2000" dirty="0"/>
              <a:t>en </a:t>
            </a:r>
            <a:r>
              <a:rPr lang="es-MX" sz="2000" dirty="0" smtClean="0"/>
              <a:t/>
            </a:r>
            <a:br>
              <a:rPr lang="es-MX" sz="2000" dirty="0" smtClean="0"/>
            </a:br>
            <a:r>
              <a:rPr lang="es-MX" sz="2000" dirty="0" smtClean="0"/>
              <a:t>amor </a:t>
            </a:r>
            <a:r>
              <a:rPr lang="es-MX" sz="2000" dirty="0"/>
              <a:t>abrasador por </a:t>
            </a:r>
            <a:r>
              <a:rPr lang="es-MX" sz="2000" dirty="0" smtClean="0"/>
              <a:t>los hombres</a:t>
            </a:r>
            <a:r>
              <a:rPr lang="es-MX" sz="2000" dirty="0"/>
              <a:t>, </a:t>
            </a:r>
            <a:r>
              <a:rPr lang="es-MX" sz="2000" dirty="0" smtClean="0"/>
              <a:t/>
            </a:r>
            <a:br>
              <a:rPr lang="es-MX" sz="2000" dirty="0" smtClean="0"/>
            </a:br>
            <a:r>
              <a:rPr lang="es-MX" sz="2000" dirty="0" smtClean="0"/>
              <a:t>no </a:t>
            </a:r>
            <a:r>
              <a:rPr lang="es-MX" sz="2000" dirty="0"/>
              <a:t>recibe de los cristianos </a:t>
            </a:r>
            <a:r>
              <a:rPr lang="es-MX" sz="2000" dirty="0" smtClean="0"/>
              <a:t>otra cosa </a:t>
            </a:r>
            <a:r>
              <a:rPr lang="es-MX" sz="2000" dirty="0"/>
              <a:t>que sacrilegio, desprecio, </a:t>
            </a:r>
            <a:r>
              <a:rPr lang="es-MX" sz="2000" dirty="0" smtClean="0"/>
              <a:t>indiferencia e </a:t>
            </a:r>
            <a:r>
              <a:rPr lang="es-MX" sz="2000" dirty="0"/>
              <a:t>ingratitud, aún en el mismo </a:t>
            </a:r>
            <a:r>
              <a:rPr lang="es-MX" sz="2000" dirty="0" smtClean="0"/>
              <a:t>sacramento de </a:t>
            </a:r>
            <a:r>
              <a:rPr lang="es-MX" sz="2000" dirty="0"/>
              <a:t>mi amor. Pero lo que traspasa mi Corazón </a:t>
            </a:r>
            <a:r>
              <a:rPr lang="es-MX" sz="2000" dirty="0" smtClean="0"/>
              <a:t/>
            </a:r>
            <a:br>
              <a:rPr lang="es-MX" sz="2000" dirty="0" smtClean="0"/>
            </a:br>
            <a:r>
              <a:rPr lang="es-MX" sz="2000" dirty="0" smtClean="0"/>
              <a:t>más </a:t>
            </a:r>
            <a:r>
              <a:rPr lang="es-MX" sz="2000" dirty="0"/>
              <a:t>desgarradamente es que estos insultos los recibo de personas consagradas especialmente a mi servicio."</a:t>
            </a:r>
            <a:r>
              <a:rPr lang="es-MX" sz="3600" dirty="0" smtClean="0"/>
              <a:t/>
            </a:r>
            <a:br>
              <a:rPr lang="es-MX" sz="3600" dirty="0" smtClean="0"/>
            </a:br>
            <a:r>
              <a:rPr lang="es-MX" sz="2800" dirty="0" smtClean="0"/>
              <a:t/>
            </a:r>
            <a:br>
              <a:rPr lang="es-MX" sz="2800" dirty="0" smtClean="0"/>
            </a:br>
            <a:endParaRPr lang="es-MX" sz="2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8" descr="https://encrypted-tbn3.gstatic.com/images?q=tbn:ANd9GcQ5RRRltwEYBv7NA2qmg8nOx9bHmfyrLZo7urKPcarBGESVSX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56" y="2276872"/>
            <a:ext cx="3557560" cy="1745429"/>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63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628800"/>
            <a:ext cx="6480720" cy="4032448"/>
          </a:xfrm>
        </p:spPr>
        <p:txBody>
          <a:bodyPr anchor="t" anchorCtr="0">
            <a:noAutofit/>
          </a:bodyPr>
          <a:lstStyle/>
          <a:p>
            <a:pPr algn="l"/>
            <a:r>
              <a:rPr lang="es-MX" sz="2000" dirty="0" smtClean="0"/>
              <a:t>Más sin embargo Nuestro Salvador eligió a una religiosa MARGARITA MARIA ALACOQUE para que extendiera su Devoción por todo el Mundo.</a:t>
            </a:r>
            <a:br>
              <a:rPr lang="es-MX" sz="2000" dirty="0" smtClean="0"/>
            </a:br>
            <a:r>
              <a:rPr lang="es-MX" sz="2000" dirty="0" smtClean="0"/>
              <a:t>El 27 </a:t>
            </a:r>
            <a:r>
              <a:rPr lang="es-MX" sz="2000" dirty="0"/>
              <a:t>de diciembre de </a:t>
            </a:r>
            <a:r>
              <a:rPr lang="es-MX" sz="2000" dirty="0" smtClean="0"/>
              <a:t>1673</a:t>
            </a:r>
            <a:br>
              <a:rPr lang="es-MX" sz="2000" dirty="0" smtClean="0"/>
            </a:br>
            <a:r>
              <a:rPr lang="es-MX" sz="2000" dirty="0" smtClean="0"/>
              <a:t>Jesús </a:t>
            </a:r>
            <a:r>
              <a:rPr lang="es-MX" sz="2000" dirty="0"/>
              <a:t>se le apareció con </a:t>
            </a:r>
            <a:r>
              <a:rPr lang="es-MX" sz="2000" dirty="0" smtClean="0"/>
              <a:t>estas</a:t>
            </a:r>
            <a:br>
              <a:rPr lang="es-MX" sz="2000" dirty="0" smtClean="0"/>
            </a:br>
            <a:r>
              <a:rPr lang="es-MX" sz="2000" dirty="0" smtClean="0"/>
              <a:t>palabras: Mira </a:t>
            </a:r>
            <a:r>
              <a:rPr lang="es-MX" sz="2000" dirty="0"/>
              <a:t>este corazón </a:t>
            </a:r>
            <a:r>
              <a:rPr lang="es-MX" sz="2000" dirty="0" smtClean="0"/>
              <a:t>mío,</a:t>
            </a:r>
            <a:br>
              <a:rPr lang="es-MX" sz="2000" dirty="0" smtClean="0"/>
            </a:br>
            <a:r>
              <a:rPr lang="es-MX" sz="2000" dirty="0" smtClean="0"/>
              <a:t>que </a:t>
            </a:r>
            <a:r>
              <a:rPr lang="es-MX" sz="2000" dirty="0"/>
              <a:t>a pesar de </a:t>
            </a:r>
            <a:r>
              <a:rPr lang="es-MX" sz="2000" dirty="0" smtClean="0"/>
              <a:t>consumirse </a:t>
            </a:r>
            <a:r>
              <a:rPr lang="es-MX" sz="2000" dirty="0"/>
              <a:t>en </a:t>
            </a:r>
            <a:r>
              <a:rPr lang="es-MX" sz="2000" dirty="0" smtClean="0"/>
              <a:t/>
            </a:r>
            <a:br>
              <a:rPr lang="es-MX" sz="2000" dirty="0" smtClean="0"/>
            </a:br>
            <a:r>
              <a:rPr lang="es-MX" sz="2000" dirty="0" smtClean="0"/>
              <a:t>amor </a:t>
            </a:r>
            <a:r>
              <a:rPr lang="es-MX" sz="2000" dirty="0"/>
              <a:t>abrasador por </a:t>
            </a:r>
            <a:r>
              <a:rPr lang="es-MX" sz="2000" dirty="0" smtClean="0"/>
              <a:t>los hombres</a:t>
            </a:r>
            <a:r>
              <a:rPr lang="es-MX" sz="2000" dirty="0"/>
              <a:t>, </a:t>
            </a:r>
            <a:r>
              <a:rPr lang="es-MX" sz="2000" dirty="0" smtClean="0"/>
              <a:t/>
            </a:r>
            <a:br>
              <a:rPr lang="es-MX" sz="2000" dirty="0" smtClean="0"/>
            </a:br>
            <a:r>
              <a:rPr lang="es-MX" sz="2000" dirty="0" smtClean="0"/>
              <a:t>no </a:t>
            </a:r>
            <a:r>
              <a:rPr lang="es-MX" sz="2000" dirty="0"/>
              <a:t>recibe de los cristianos </a:t>
            </a:r>
            <a:r>
              <a:rPr lang="es-MX" sz="2000" dirty="0" smtClean="0"/>
              <a:t>otra cosa </a:t>
            </a:r>
            <a:r>
              <a:rPr lang="es-MX" sz="2000" dirty="0"/>
              <a:t>que sacrilegio, desprecio, </a:t>
            </a:r>
            <a:r>
              <a:rPr lang="es-MX" sz="2000" dirty="0" smtClean="0"/>
              <a:t>indiferencia e </a:t>
            </a:r>
            <a:r>
              <a:rPr lang="es-MX" sz="2000" dirty="0"/>
              <a:t>ingratitud, aún en el mismo </a:t>
            </a:r>
            <a:r>
              <a:rPr lang="es-MX" sz="2000" dirty="0" smtClean="0"/>
              <a:t>sacramento de </a:t>
            </a:r>
            <a:r>
              <a:rPr lang="es-MX" sz="2000" dirty="0"/>
              <a:t>mi amor. Pero lo que traspasa mi Corazón </a:t>
            </a:r>
            <a:r>
              <a:rPr lang="es-MX" sz="2000" dirty="0" smtClean="0"/>
              <a:t/>
            </a:r>
            <a:br>
              <a:rPr lang="es-MX" sz="2000" dirty="0" smtClean="0"/>
            </a:br>
            <a:r>
              <a:rPr lang="es-MX" sz="2000" dirty="0" smtClean="0"/>
              <a:t>más </a:t>
            </a:r>
            <a:r>
              <a:rPr lang="es-MX" sz="2000" dirty="0"/>
              <a:t>desgarradamente es que estos insultos los recibo de personas consagradas especialmente a mi servicio."</a:t>
            </a:r>
            <a:r>
              <a:rPr lang="es-MX" sz="3600" dirty="0" smtClean="0"/>
              <a:t/>
            </a:r>
            <a:br>
              <a:rPr lang="es-MX" sz="3600" dirty="0" smtClean="0"/>
            </a:br>
            <a:r>
              <a:rPr lang="es-MX" sz="2800" dirty="0" smtClean="0"/>
              <a:t/>
            </a:r>
            <a:br>
              <a:rPr lang="es-MX" sz="2800" dirty="0" smtClean="0"/>
            </a:br>
            <a:endParaRPr lang="es-MX" sz="2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8" descr="https://encrypted-tbn3.gstatic.com/images?q=tbn:ANd9GcQ5RRRltwEYBv7NA2qmg8nOx9bHmfyrLZo7urKPcarBGESVSX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56" y="2276872"/>
            <a:ext cx="3557560" cy="1745429"/>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5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628800"/>
            <a:ext cx="6480720" cy="4215308"/>
          </a:xfrm>
        </p:spPr>
        <p:txBody>
          <a:bodyPr anchor="t" anchorCtr="0">
            <a:noAutofit/>
          </a:bodyPr>
          <a:lstStyle/>
          <a:p>
            <a:pPr algn="l"/>
            <a:r>
              <a:rPr lang="es-MX" sz="2000" dirty="0" smtClean="0"/>
              <a:t>                       MARGARITA MARIA ALACOQUE                                              </a:t>
            </a:r>
            <a:r>
              <a:rPr lang="es-MX" sz="2800" dirty="0" smtClean="0"/>
              <a:t/>
            </a:r>
            <a:br>
              <a:rPr lang="es-MX" sz="2800" dirty="0" smtClean="0"/>
            </a:br>
            <a:r>
              <a:rPr lang="es-MX" sz="1800" dirty="0"/>
              <a:t>N</a:t>
            </a:r>
            <a:r>
              <a:rPr lang="es-MX" sz="1800" dirty="0" smtClean="0"/>
              <a:t>ació </a:t>
            </a:r>
            <a:r>
              <a:rPr lang="es-MX" sz="1800" dirty="0"/>
              <a:t>el </a:t>
            </a:r>
            <a:r>
              <a:rPr lang="es-MX" sz="1800" dirty="0" smtClean="0"/>
              <a:t>22 </a:t>
            </a:r>
            <a:r>
              <a:rPr lang="es-MX" sz="1800" dirty="0"/>
              <a:t>de julio de </a:t>
            </a:r>
            <a:r>
              <a:rPr lang="es-MX" sz="1800" dirty="0" smtClean="0"/>
              <a:t>1647 y fue bautizada el 25-jul-1647, </a:t>
            </a:r>
            <a:r>
              <a:rPr lang="es-MX" sz="1800" dirty="0"/>
              <a:t>en </a:t>
            </a:r>
            <a:r>
              <a:rPr lang="es-MX" sz="1800" dirty="0" err="1"/>
              <a:t>Janots</a:t>
            </a:r>
            <a:r>
              <a:rPr lang="es-MX" sz="1800" dirty="0"/>
              <a:t>, Borgoña</a:t>
            </a:r>
            <a:r>
              <a:rPr lang="es-MX" sz="1800" dirty="0" smtClean="0"/>
              <a:t>.. Cuando </a:t>
            </a:r>
            <a:r>
              <a:rPr lang="es-MX" sz="1800" dirty="0"/>
              <a:t>tenia 8 años, murió su padre</a:t>
            </a:r>
            <a:r>
              <a:rPr lang="es-MX" sz="1800" dirty="0" smtClean="0"/>
              <a:t>.  Ingreso </a:t>
            </a:r>
            <a:r>
              <a:rPr lang="es-MX" sz="1800" dirty="0"/>
              <a:t>a la </a:t>
            </a:r>
            <a:r>
              <a:rPr lang="es-MX" sz="1800" dirty="0" smtClean="0"/>
              <a:t> </a:t>
            </a:r>
            <a:r>
              <a:rPr lang="es-MX" sz="1800" dirty="0"/>
              <a:t>escuela de las Clarisas Pobres de </a:t>
            </a:r>
            <a:r>
              <a:rPr lang="es-MX" sz="1800" dirty="0" err="1"/>
              <a:t>Charolles</a:t>
            </a:r>
            <a:r>
              <a:rPr lang="es-MX" sz="1800" dirty="0"/>
              <a:t>. Desde el primer momento, se sintió atraída por la vida de las </a:t>
            </a:r>
            <a:r>
              <a:rPr lang="es-MX" sz="1800" dirty="0" smtClean="0"/>
              <a:t>religiosas. Le </a:t>
            </a:r>
            <a:r>
              <a:rPr lang="es-MX" sz="1800" dirty="0"/>
              <a:t>permitieron hacer la Primera Comunión a los 9 años, lo cual no se acostumbraba en aquella época</a:t>
            </a:r>
            <a:r>
              <a:rPr lang="es-MX" sz="1800" dirty="0" smtClean="0"/>
              <a:t>. </a:t>
            </a:r>
            <a:br>
              <a:rPr lang="es-MX" sz="1800" dirty="0" smtClean="0"/>
            </a:br>
            <a:r>
              <a:rPr lang="es-MX" sz="1800" dirty="0" smtClean="0"/>
              <a:t>El </a:t>
            </a:r>
            <a:r>
              <a:rPr lang="es-MX" sz="1800" dirty="0">
                <a:hlinkClick r:id="rId2" tooltip="20 de junio"/>
              </a:rPr>
              <a:t>20 de junio</a:t>
            </a:r>
            <a:r>
              <a:rPr lang="es-MX" sz="1800" dirty="0"/>
              <a:t> de </a:t>
            </a:r>
            <a:r>
              <a:rPr lang="es-MX" sz="1800" dirty="0">
                <a:hlinkClick r:id="rId3" tooltip="1671"/>
              </a:rPr>
              <a:t>1671</a:t>
            </a:r>
            <a:r>
              <a:rPr lang="es-MX" sz="1800" dirty="0"/>
              <a:t> entró al monasterio </a:t>
            </a:r>
            <a:r>
              <a:rPr lang="es-MX" sz="1800" dirty="0" smtClean="0"/>
              <a:t/>
            </a:r>
            <a:br>
              <a:rPr lang="es-MX" sz="1800" dirty="0" smtClean="0"/>
            </a:br>
            <a:r>
              <a:rPr lang="es-MX" sz="1800" dirty="0" smtClean="0"/>
              <a:t>de la Visitación </a:t>
            </a:r>
            <a:r>
              <a:rPr lang="es-MX" sz="1800" dirty="0"/>
              <a:t>de </a:t>
            </a:r>
            <a:r>
              <a:rPr lang="es-MX" sz="1800" dirty="0" err="1"/>
              <a:t>Paray</a:t>
            </a:r>
            <a:r>
              <a:rPr lang="es-MX" sz="1800" dirty="0"/>
              <a:t>-le-</a:t>
            </a:r>
            <a:r>
              <a:rPr lang="es-MX" sz="1800" dirty="0" err="1"/>
              <a:t>Monial</a:t>
            </a:r>
            <a:r>
              <a:rPr lang="es-MX" sz="1800" dirty="0" smtClean="0"/>
              <a:t>.</a:t>
            </a:r>
            <a:br>
              <a:rPr lang="es-MX" sz="1800" dirty="0" smtClean="0"/>
            </a:br>
            <a:r>
              <a:rPr lang="es-MX" sz="1800" dirty="0" smtClean="0"/>
              <a:t>En </a:t>
            </a:r>
            <a:r>
              <a:rPr lang="es-MX" sz="1800" dirty="0"/>
              <a:t>la festividad de </a:t>
            </a:r>
            <a:r>
              <a:rPr lang="es-MX" sz="1800" dirty="0">
                <a:hlinkClick r:id="rId4" tooltip="Juan el Evangelista"/>
              </a:rPr>
              <a:t>san Juan </a:t>
            </a:r>
            <a:r>
              <a:rPr lang="es-MX" sz="1800" dirty="0" smtClean="0">
                <a:hlinkClick r:id="rId4" tooltip="Juan el Evangelista"/>
              </a:rPr>
              <a:t>Evangelista</a:t>
            </a:r>
            <a:r>
              <a:rPr lang="es-MX" sz="1800" dirty="0" smtClean="0"/>
              <a:t/>
            </a:r>
            <a:br>
              <a:rPr lang="es-MX" sz="1800" dirty="0" smtClean="0"/>
            </a:br>
            <a:r>
              <a:rPr lang="es-MX" sz="1800" dirty="0" smtClean="0"/>
              <a:t>de </a:t>
            </a:r>
            <a:r>
              <a:rPr lang="es-MX" sz="1800" dirty="0">
                <a:hlinkClick r:id="rId5" tooltip="1673"/>
              </a:rPr>
              <a:t>1673</a:t>
            </a:r>
            <a:r>
              <a:rPr lang="es-MX" sz="1800" dirty="0" smtClean="0"/>
              <a:t>, cuando tenía </a:t>
            </a:r>
            <a:r>
              <a:rPr lang="es-MX" sz="1800" dirty="0"/>
              <a:t>25 años, </a:t>
            </a:r>
            <a:r>
              <a:rPr lang="es-MX" sz="1800" dirty="0" smtClean="0"/>
              <a:t/>
            </a:r>
            <a:br>
              <a:rPr lang="es-MX" sz="1800" dirty="0" smtClean="0"/>
            </a:br>
            <a:r>
              <a:rPr lang="es-MX" sz="1800" dirty="0" smtClean="0"/>
              <a:t>estaba </a:t>
            </a:r>
            <a:r>
              <a:rPr lang="es-MX" sz="1800" dirty="0"/>
              <a:t>en adoración </a:t>
            </a:r>
            <a:r>
              <a:rPr lang="es-MX" sz="1800" dirty="0" smtClean="0"/>
              <a:t/>
            </a:r>
            <a:br>
              <a:rPr lang="es-MX" sz="1800" dirty="0" smtClean="0"/>
            </a:br>
            <a:r>
              <a:rPr lang="es-MX" sz="1800" dirty="0" smtClean="0"/>
              <a:t>ante </a:t>
            </a:r>
            <a:r>
              <a:rPr lang="es-MX" sz="1800" dirty="0"/>
              <a:t>el </a:t>
            </a:r>
            <a:r>
              <a:rPr lang="es-MX" sz="1800" dirty="0">
                <a:hlinkClick r:id="rId6" tooltip="Eucaristía"/>
              </a:rPr>
              <a:t>Santísimo Sacramento</a:t>
            </a:r>
            <a:r>
              <a:rPr lang="es-MX" sz="1800" dirty="0"/>
              <a:t>. </a:t>
            </a:r>
            <a:endParaRPr lang="es-MX" sz="32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1.bp.blogspot.com/-_VmTEDIp0YE/TbYKghotUpI/AAAAAAAAAtk/SUQAjZhVtA4/s200/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3356992"/>
            <a:ext cx="1656184" cy="236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38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628800"/>
            <a:ext cx="6480720" cy="4215308"/>
          </a:xfrm>
        </p:spPr>
        <p:txBody>
          <a:bodyPr anchor="t" anchorCtr="0">
            <a:noAutofit/>
          </a:bodyPr>
          <a:lstStyle/>
          <a:p>
            <a:r>
              <a:rPr lang="es-MX" sz="1600" dirty="0"/>
              <a:t>En ese momento tuvo la primera de sus visiones de </a:t>
            </a:r>
            <a:r>
              <a:rPr lang="es-MX" sz="1600" dirty="0">
                <a:hlinkClick r:id="rId2" tooltip="Jesús de Nazaret"/>
              </a:rPr>
              <a:t>Jesucristo</a:t>
            </a:r>
            <a:r>
              <a:rPr lang="es-MX" sz="1600" dirty="0"/>
              <a:t>, que se repetirían durante dos años más, todos los primeros viernes de mes. En el último periodo de su vida, elegida maestra de </a:t>
            </a:r>
            <a:r>
              <a:rPr lang="es-MX" sz="1600" dirty="0">
                <a:hlinkClick r:id="rId3" tooltip="Noviciado"/>
              </a:rPr>
              <a:t>novicias</a:t>
            </a:r>
            <a:r>
              <a:rPr lang="es-MX" sz="1600" dirty="0"/>
              <a:t>, tuvo el consuelo de ver difundida la devoción al </a:t>
            </a:r>
            <a:r>
              <a:rPr lang="es-MX" sz="1600" dirty="0">
                <a:hlinkClick r:id="rId4" tooltip="Sagrado Corazón de Jesús"/>
              </a:rPr>
              <a:t>Sagrado Corazón de Jesús</a:t>
            </a:r>
            <a:r>
              <a:rPr lang="es-MX" sz="1600" dirty="0"/>
              <a:t>, y los mismos opositores de un tiempo atrás se convirtieron en fervorosos propagandistas. Murió a los 43 años de edad. Fue incluida en la nómina de los santos por </a:t>
            </a:r>
            <a:r>
              <a:rPr lang="es-MX" sz="1600" dirty="0">
                <a:hlinkClick r:id="rId5" tooltip="Benedicto XV"/>
              </a:rPr>
              <a:t>Benedicto XV</a:t>
            </a:r>
            <a:r>
              <a:rPr lang="es-MX" sz="1600" dirty="0"/>
              <a:t> el </a:t>
            </a:r>
            <a:r>
              <a:rPr lang="es-MX" sz="1600" dirty="0">
                <a:hlinkClick r:id="rId6" tooltip="13 de mayo"/>
              </a:rPr>
              <a:t>13 de mayo</a:t>
            </a:r>
            <a:r>
              <a:rPr lang="es-MX" sz="1600" dirty="0"/>
              <a:t> de </a:t>
            </a:r>
            <a:r>
              <a:rPr lang="es-MX" sz="1600" dirty="0">
                <a:hlinkClick r:id="rId7" tooltip="1920"/>
              </a:rPr>
              <a:t>1920</a:t>
            </a:r>
            <a:r>
              <a:rPr lang="es-MX" sz="1600" dirty="0"/>
              <a:t>. </a:t>
            </a:r>
            <a:r>
              <a:rPr lang="es-MX" sz="1600" dirty="0" smtClean="0"/>
              <a:t> </a:t>
            </a:r>
            <a:endParaRPr lang="es-MX" sz="2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Picture 2" descr="http://2.bp.blogspot.com/-wSIGch31-0A/UbIwDOwDuBI/AAAAAAAAAi4/Zns6t3LytzY/s1600/santa_margarita_maria_alacoque_incorrupta_close_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404996"/>
            <a:ext cx="3384376" cy="2256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75656" y="3681028"/>
            <a:ext cx="2736304" cy="1323439"/>
          </a:xfrm>
          <a:prstGeom prst="rect">
            <a:avLst/>
          </a:prstGeom>
          <a:noFill/>
        </p:spPr>
        <p:txBody>
          <a:bodyPr wrap="square" rtlCol="0">
            <a:spAutoFit/>
          </a:bodyPr>
          <a:lstStyle/>
          <a:p>
            <a:pPr algn="r"/>
            <a:r>
              <a:rPr lang="es-MX" sz="1600" i="1" dirty="0">
                <a:latin typeface="+mj-lt"/>
              </a:rPr>
              <a:t>Sus restos reposan bajo el altar de la capilla de </a:t>
            </a:r>
            <a:r>
              <a:rPr lang="es-MX" sz="1600" i="1" dirty="0" err="1">
                <a:latin typeface="+mj-lt"/>
              </a:rPr>
              <a:t>Paray</a:t>
            </a:r>
            <a:r>
              <a:rPr lang="es-MX" sz="1600" i="1" dirty="0">
                <a:latin typeface="+mj-lt"/>
              </a:rPr>
              <a:t>-le-</a:t>
            </a:r>
            <a:r>
              <a:rPr lang="es-MX" sz="1600" i="1" dirty="0" err="1">
                <a:latin typeface="+mj-lt"/>
              </a:rPr>
              <a:t>Monial</a:t>
            </a:r>
            <a:r>
              <a:rPr lang="es-MX" sz="1600" i="1" dirty="0">
                <a:latin typeface="+mj-lt"/>
              </a:rPr>
              <a:t>, donde son venerados por numerosos fieles.</a:t>
            </a:r>
          </a:p>
        </p:txBody>
      </p:sp>
    </p:spTree>
    <p:extLst>
      <p:ext uri="{BB962C8B-B14F-4D97-AF65-F5344CB8AC3E}">
        <p14:creationId xmlns:p14="http://schemas.microsoft.com/office/powerpoint/2010/main" val="382536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733972"/>
            <a:ext cx="6624736" cy="3927276"/>
          </a:xfrm>
        </p:spPr>
        <p:txBody>
          <a:bodyPr anchor="t" anchorCtr="0">
            <a:noAutofit/>
          </a:bodyPr>
          <a:lstStyle/>
          <a:p>
            <a:pPr algn="l"/>
            <a:r>
              <a:rPr lang="es-MX" sz="2000" b="1" dirty="0" smtClean="0">
                <a:latin typeface="Calibri" panose="020F0502020204030204" pitchFamily="34" charset="0"/>
              </a:rPr>
              <a:t>                             </a:t>
            </a:r>
            <a:r>
              <a:rPr lang="es-MX" sz="3200" b="1" dirty="0" smtClean="0">
                <a:solidFill>
                  <a:srgbClr val="FF0000"/>
                </a:solidFill>
                <a:latin typeface="Calibri" panose="020F0502020204030204" pitchFamily="34" charset="0"/>
              </a:rPr>
              <a:t>Jesús nos pide……</a:t>
            </a:r>
            <a:br>
              <a:rPr lang="es-MX" sz="3200" b="1" dirty="0" smtClean="0">
                <a:solidFill>
                  <a:srgbClr val="FF0000"/>
                </a:solidFill>
                <a:latin typeface="Calibri" panose="020F0502020204030204" pitchFamily="34" charset="0"/>
              </a:rPr>
            </a:br>
            <a:r>
              <a:rPr lang="es-MX" sz="1800" dirty="0" smtClean="0"/>
              <a:t>1-Recibir </a:t>
            </a:r>
            <a:r>
              <a:rPr lang="es-MX" sz="1800" dirty="0"/>
              <a:t>sin interrupción la Sagrada Comunión durante nueve primeros viernes consecutivos. </a:t>
            </a:r>
            <a:br>
              <a:rPr lang="es-MX" sz="1800" dirty="0"/>
            </a:br>
            <a:r>
              <a:rPr lang="es-MX" sz="1800" dirty="0"/>
              <a:t>2-Tener la intención de honrar al Sagrado Corazón de Jesús y de alcanzar la perseverancia final. </a:t>
            </a:r>
            <a:br>
              <a:rPr lang="es-MX" sz="1800" dirty="0"/>
            </a:br>
            <a:r>
              <a:rPr lang="es-MX" sz="1800" dirty="0"/>
              <a:t>3-Ofrecer cada Sagrada Comunión como un acto de expiación por las ofensas cometidas contra el Santísimo Sacramento. </a:t>
            </a:r>
            <a:br>
              <a:rPr lang="es-MX" sz="1800" dirty="0"/>
            </a:br>
            <a:r>
              <a:rPr lang="es-MX" sz="1800" dirty="0" smtClean="0"/>
              <a:t>4-Oración: </a:t>
            </a:r>
            <a:r>
              <a:rPr lang="es-MX" sz="1800" dirty="0"/>
              <a:t>"Oh Dios, que en el corazón de tu Hijo, herido por nuestros pecados, has depositado infinitos tesoros de caridad; te pedimos que, al rendirle el homenaje de nuestro amor, le ofrezcamos una cumplida reparación. </a:t>
            </a:r>
            <a:r>
              <a:rPr lang="es-MX" sz="1800" dirty="0" smtClean="0"/>
              <a:t/>
            </a:r>
            <a:br>
              <a:rPr lang="es-MX" sz="1800" dirty="0" smtClean="0"/>
            </a:br>
            <a:r>
              <a:rPr lang="es-MX" sz="1800" dirty="0" smtClean="0"/>
              <a:t>Por </a:t>
            </a:r>
            <a:r>
              <a:rPr lang="es-MX" sz="1800" dirty="0"/>
              <a:t>Jesucristo nuestro Señor. R. Amén.</a:t>
            </a:r>
            <a:br>
              <a:rPr lang="es-MX" sz="1800" dirty="0"/>
            </a:br>
            <a:r>
              <a:rPr lang="es-MX" sz="1800" dirty="0"/>
              <a:t>Sagrado Corazón de Jesús, en Vos confío."</a:t>
            </a:r>
            <a:br>
              <a:rPr lang="es-MX" sz="1800" dirty="0"/>
            </a:br>
            <a:endParaRPr lang="es-MX" sz="1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24243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400" b="1" dirty="0" smtClean="0">
                <a:solidFill>
                  <a:srgbClr val="FF0000"/>
                </a:solidFill>
                <a:latin typeface="Calibri" panose="020F0502020204030204" pitchFamily="34" charset="0"/>
              </a:rPr>
              <a:t>12 Promesas del Sagrado Corazón de Jesús</a:t>
            </a:r>
            <a:r>
              <a:rPr lang="es-MX" sz="2400" b="1" dirty="0" smtClean="0">
                <a:latin typeface="Calibri" panose="020F0502020204030204" pitchFamily="34" charset="0"/>
              </a:rPr>
              <a:t/>
            </a:r>
            <a:br>
              <a:rPr lang="es-MX" sz="2400" b="1" dirty="0" smtClean="0">
                <a:latin typeface="Calibri" panose="020F0502020204030204" pitchFamily="34" charset="0"/>
              </a:rPr>
            </a:br>
            <a:r>
              <a:rPr lang="es-MX" sz="2000" dirty="0" smtClean="0"/>
              <a:t>1</a:t>
            </a:r>
            <a:r>
              <a:rPr lang="es-MX" sz="2000" dirty="0"/>
              <a:t>. Les daré todas las gracias necesarias a su estado</a:t>
            </a:r>
            <a:r>
              <a:rPr lang="es-MX" sz="2000" dirty="0" smtClean="0"/>
              <a:t>.</a:t>
            </a:r>
            <a:r>
              <a:rPr lang="es-MX" sz="2000" dirty="0"/>
              <a:t/>
            </a:r>
            <a:br>
              <a:rPr lang="es-MX" sz="2000" dirty="0"/>
            </a:br>
            <a:r>
              <a:rPr lang="es-MX" sz="2000" dirty="0" smtClean="0"/>
              <a:t>2. </a:t>
            </a:r>
            <a:r>
              <a:rPr lang="es-MX" sz="2000" dirty="0"/>
              <a:t>Pondré paz en sus familias.</a:t>
            </a:r>
            <a:br>
              <a:rPr lang="es-MX" sz="2000" dirty="0"/>
            </a:br>
            <a:r>
              <a:rPr lang="es-MX" sz="2000" dirty="0"/>
              <a:t>3</a:t>
            </a:r>
            <a:r>
              <a:rPr lang="es-MX" sz="2000" dirty="0" smtClean="0"/>
              <a:t>. </a:t>
            </a:r>
            <a:r>
              <a:rPr lang="es-MX" sz="2000" dirty="0"/>
              <a:t>Les consolaré en sus penas.</a:t>
            </a:r>
            <a:br>
              <a:rPr lang="es-MX" sz="2000" dirty="0"/>
            </a:br>
            <a:r>
              <a:rPr lang="es-MX" sz="2000" dirty="0" smtClean="0"/>
              <a:t>4</a:t>
            </a:r>
            <a:r>
              <a:rPr lang="es-MX" sz="2000" dirty="0"/>
              <a:t>. Seré su refugio seguro durante la vida, y, sobre todo, en la hora de la muerte.</a:t>
            </a:r>
            <a:br>
              <a:rPr lang="es-MX" sz="2000" dirty="0"/>
            </a:br>
            <a:r>
              <a:rPr lang="es-MX" sz="2000" dirty="0" smtClean="0"/>
              <a:t>5</a:t>
            </a:r>
            <a:r>
              <a:rPr lang="es-MX" sz="2000" dirty="0"/>
              <a:t>. Derramaré abundantes bendiciones sobre todas sus empresas</a:t>
            </a:r>
            <a:r>
              <a:rPr lang="es-MX" sz="2000" dirty="0" smtClean="0"/>
              <a:t>.</a:t>
            </a:r>
            <a:br>
              <a:rPr lang="es-MX" sz="2000" dirty="0" smtClean="0"/>
            </a:br>
            <a:r>
              <a:rPr lang="es-MX" sz="2000" dirty="0"/>
              <a:t>6. Bendeciré las casas en que la imagen de mi Corazón sea expuesta y venerada.</a:t>
            </a:r>
            <a:br>
              <a:rPr lang="es-MX" sz="2000" dirty="0"/>
            </a:br>
            <a:r>
              <a:rPr lang="es-MX" sz="2000" dirty="0"/>
              <a:t>7. Los pecadores hallarán en mi Corazón la fuente, el Océano infinito de la misericordia.</a:t>
            </a:r>
            <a:br>
              <a:rPr lang="es-MX" sz="2000" dirty="0"/>
            </a:br>
            <a:r>
              <a:rPr lang="es-MX" sz="2000" dirty="0"/>
              <a:t/>
            </a:r>
            <a:br>
              <a:rPr lang="es-MX" sz="2000" dirty="0"/>
            </a:br>
            <a:r>
              <a:rPr lang="es-MX" sz="2800" dirty="0"/>
              <a:t/>
            </a:r>
            <a:br>
              <a:rPr lang="es-MX" sz="2800" dirty="0"/>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6" descr="http://4.bp.blogspot.com/-T5d22p160Ns/UrhRa7Y1UbI/AAAAAAAABAw/uCwiU9ADBdM/s160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18" y="1756022"/>
            <a:ext cx="1046542" cy="138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2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b="1" dirty="0" smtClean="0">
                <a:latin typeface="Calibri" panose="020F0502020204030204" pitchFamily="34" charset="0"/>
              </a:rPr>
              <a:t>ORACIÓN INICIAL</a:t>
            </a:r>
            <a:br>
              <a:rPr lang="es-MX" sz="2800" b="1" dirty="0" smtClean="0">
                <a:latin typeface="Calibri" panose="020F0502020204030204" pitchFamily="34" charset="0"/>
              </a:rPr>
            </a:br>
            <a:r>
              <a:rPr lang="es-MX" sz="2800" dirty="0" smtClean="0"/>
              <a:t>Postrado </a:t>
            </a:r>
            <a:r>
              <a:rPr lang="es-MX" sz="2800" dirty="0"/>
              <a:t>a tus pies, Jesús mío, considerando las inefables muestras de amor que me has dado y las sublimes lecciones que me enseña continuamente tu sacratísimo Corazón, </a:t>
            </a:r>
            <a:r>
              <a:rPr lang="es-MX" sz="2800" u="sng" dirty="0"/>
              <a:t>te pido</a:t>
            </a:r>
            <a:r>
              <a:rPr lang="es-MX" sz="2800" dirty="0"/>
              <a:t> humildemente </a:t>
            </a:r>
            <a:r>
              <a:rPr lang="es-MX" sz="2800" u="sng" dirty="0"/>
              <a:t>la gracia de conocerte</a:t>
            </a:r>
            <a:r>
              <a:rPr lang="es-MX" sz="2800" dirty="0"/>
              <a:t>, </a:t>
            </a:r>
            <a:r>
              <a:rPr lang="es-MX" sz="2800" u="sng" dirty="0"/>
              <a:t>amarte y servirte</a:t>
            </a:r>
            <a:r>
              <a:rPr lang="es-MX" sz="2800" dirty="0"/>
              <a:t> como fiel discípulo </a:t>
            </a:r>
            <a:r>
              <a:rPr lang="es-MX" sz="2800" dirty="0" smtClean="0"/>
              <a:t>tuyo</a:t>
            </a: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35630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733972"/>
            <a:ext cx="6624736" cy="3927276"/>
          </a:xfrm>
        </p:spPr>
        <p:txBody>
          <a:bodyPr anchor="t" anchorCtr="0">
            <a:noAutofit/>
          </a:bodyPr>
          <a:lstStyle/>
          <a:p>
            <a:pPr algn="l"/>
            <a:r>
              <a:rPr lang="es-MX" sz="2000" dirty="0"/>
              <a:t>8. Las almas tibias se volverán fervorosas.</a:t>
            </a:r>
            <a:br>
              <a:rPr lang="es-MX" sz="2000" dirty="0"/>
            </a:br>
            <a:r>
              <a:rPr lang="es-MX" sz="2000" dirty="0"/>
              <a:t>9. Las almas fervorosas se elevarán a gran perfección.</a:t>
            </a:r>
            <a:br>
              <a:rPr lang="es-MX" sz="2000" dirty="0"/>
            </a:br>
            <a:r>
              <a:rPr lang="es-MX" sz="2000" dirty="0"/>
              <a:t>10. Daré a los sacerdotes el talento de mover los corazones más empedernidos.</a:t>
            </a:r>
            <a:br>
              <a:rPr lang="es-MX" sz="2000" dirty="0"/>
            </a:br>
            <a:r>
              <a:rPr lang="es-MX" sz="2000" dirty="0"/>
              <a:t>11. Las personas que propaguen esta devoción tendrán su nombre escrito en mi Corazón, y jamás será borrado de El</a:t>
            </a:r>
            <a:r>
              <a:rPr lang="es-MX" sz="2000" dirty="0" smtClean="0"/>
              <a:t>.</a:t>
            </a:r>
            <a:br>
              <a:rPr lang="es-MX" sz="2000" dirty="0" smtClean="0"/>
            </a:br>
            <a:r>
              <a:rPr lang="es-MX" sz="2000" dirty="0"/>
              <a:t>12. Les prometo en el exceso de mi misericordia, que mi amor todopoderoso concederá a todos aquellos que </a:t>
            </a:r>
            <a:r>
              <a:rPr lang="es-MX" sz="2000" b="1" u="sng" dirty="0">
                <a:solidFill>
                  <a:srgbClr val="FF0000"/>
                </a:solidFill>
              </a:rPr>
              <a:t>comulgaren por nueve primeros viernes consecutivos,</a:t>
            </a:r>
            <a:r>
              <a:rPr lang="es-MX" sz="2000" dirty="0"/>
              <a:t> la gracia de la perseverancia final; no morirán sin mi gracia, ni sin la recepción de los santos sacramentos. Mi Corazón será su seguro refugio en aquel momento supremo.</a:t>
            </a:r>
            <a:r>
              <a:rPr lang="es-MX" sz="2000" b="1" dirty="0">
                <a:latin typeface="Calibri" panose="020F0502020204030204" pitchFamily="34" charset="0"/>
              </a:rPr>
              <a:t/>
            </a:r>
            <a:br>
              <a:rPr lang="es-MX" sz="2000" b="1" dirty="0">
                <a:latin typeface="Calibri" panose="020F0502020204030204" pitchFamily="34" charset="0"/>
              </a:rPr>
            </a:br>
            <a:r>
              <a:rPr lang="es-MX" sz="2000" dirty="0"/>
              <a:t>.</a:t>
            </a:r>
            <a:br>
              <a:rPr lang="es-MX" sz="2000" dirty="0"/>
            </a:br>
            <a:r>
              <a:rPr lang="es-MX" sz="2000" dirty="0"/>
              <a:t/>
            </a:r>
            <a:br>
              <a:rPr lang="es-MX" sz="2000" dirty="0"/>
            </a:br>
            <a:r>
              <a:rPr lang="es-MX" sz="2000" dirty="0"/>
              <a:t/>
            </a:r>
            <a:br>
              <a:rPr lang="es-MX" sz="2000" dirty="0"/>
            </a:br>
            <a:endParaRPr lang="es-MX" sz="20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2549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556792"/>
            <a:ext cx="6480720" cy="4176464"/>
          </a:xfrm>
        </p:spPr>
        <p:txBody>
          <a:bodyPr anchor="t" anchorCtr="0">
            <a:noAutofit/>
          </a:bodyPr>
          <a:lstStyle/>
          <a:p>
            <a:pPr algn="l"/>
            <a:r>
              <a:rPr lang="es-MX" sz="3200" b="1" dirty="0" smtClean="0">
                <a:latin typeface="Calibri" panose="020F0502020204030204" pitchFamily="34" charset="0"/>
              </a:rPr>
              <a:t>UN POCO DE HISTORIA……</a:t>
            </a:r>
            <a:br>
              <a:rPr lang="es-MX" sz="3200" b="1" dirty="0" smtClean="0">
                <a:latin typeface="Calibri" panose="020F0502020204030204" pitchFamily="34" charset="0"/>
              </a:rPr>
            </a:br>
            <a:r>
              <a:rPr lang="es-MX" sz="2400" b="1" dirty="0" smtClean="0">
                <a:latin typeface="Calibri" panose="020F0502020204030204" pitchFamily="34" charset="0"/>
              </a:rPr>
              <a:t>Muchos </a:t>
            </a:r>
            <a:r>
              <a:rPr lang="es-MX" sz="2400" b="1" dirty="0">
                <a:latin typeface="Calibri" panose="020F0502020204030204" pitchFamily="34" charset="0"/>
              </a:rPr>
              <a:t>Papas nos recomiendan esta devoción:</a:t>
            </a:r>
            <a:br>
              <a:rPr lang="es-MX" sz="2400" b="1" dirty="0">
                <a:latin typeface="Calibri" panose="020F0502020204030204" pitchFamily="34" charset="0"/>
              </a:rPr>
            </a:br>
            <a:r>
              <a:rPr lang="es-MX" sz="1600" b="1" u="sng" dirty="0">
                <a:solidFill>
                  <a:srgbClr val="FF0000"/>
                </a:solidFill>
                <a:latin typeface="Calibri" panose="020F0502020204030204" pitchFamily="34" charset="0"/>
              </a:rPr>
              <a:t>Papa San Gregorio Magno </a:t>
            </a:r>
            <a:r>
              <a:rPr lang="es-MX" sz="1600" b="1" dirty="0">
                <a:solidFill>
                  <a:srgbClr val="FF0000"/>
                </a:solidFill>
                <a:latin typeface="Calibri" panose="020F0502020204030204" pitchFamily="34" charset="0"/>
              </a:rPr>
              <a:t>- </a:t>
            </a:r>
            <a:r>
              <a:rPr lang="es-MX" sz="1600" b="1" dirty="0">
                <a:latin typeface="Calibri" panose="020F0502020204030204" pitchFamily="34" charset="0"/>
              </a:rPr>
              <a:t>(† </a:t>
            </a:r>
            <a:r>
              <a:rPr lang="es-MX" sz="1600" b="1" dirty="0" err="1">
                <a:latin typeface="Calibri" panose="020F0502020204030204" pitchFamily="34" charset="0"/>
              </a:rPr>
              <a:t>a.D.</a:t>
            </a:r>
            <a:r>
              <a:rPr lang="es-MX" sz="1600" b="1" dirty="0">
                <a:latin typeface="Calibri" panose="020F0502020204030204" pitchFamily="34" charset="0"/>
              </a:rPr>
              <a:t> 604) dijo, “Aprendan del Corazón de Dios en las palabras de Dios para que puedan desear ardientemente las cosas eternas.”</a:t>
            </a:r>
            <a:br>
              <a:rPr lang="es-MX" sz="1600" b="1" dirty="0">
                <a:latin typeface="Calibri" panose="020F0502020204030204" pitchFamily="34" charset="0"/>
              </a:rPr>
            </a:br>
            <a:r>
              <a:rPr lang="es-MX" sz="1600" b="1" u="sng" dirty="0" smtClean="0">
                <a:solidFill>
                  <a:srgbClr val="FF0000"/>
                </a:solidFill>
                <a:latin typeface="Calibri" panose="020F0502020204030204" pitchFamily="34" charset="0"/>
              </a:rPr>
              <a:t>Papa </a:t>
            </a:r>
            <a:r>
              <a:rPr lang="es-MX" sz="1600" b="1" u="sng" dirty="0">
                <a:solidFill>
                  <a:srgbClr val="FF0000"/>
                </a:solidFill>
                <a:latin typeface="Calibri" panose="020F0502020204030204" pitchFamily="34" charset="0"/>
              </a:rPr>
              <a:t>San Pío X </a:t>
            </a:r>
            <a:r>
              <a:rPr lang="es-MX" sz="1600" b="1" dirty="0" smtClean="0">
                <a:latin typeface="Calibri" panose="020F0502020204030204" pitchFamily="34" charset="0"/>
              </a:rPr>
              <a:t>– (1903-1914) recomendó </a:t>
            </a:r>
            <a:r>
              <a:rPr lang="es-MX" sz="1600" b="1" dirty="0">
                <a:latin typeface="Calibri" panose="020F0502020204030204" pitchFamily="34" charset="0"/>
              </a:rPr>
              <a:t>esta devoción, como lo hizo el Papa Pío </a:t>
            </a:r>
            <a:r>
              <a:rPr lang="es-MX" sz="1600" b="1" dirty="0" smtClean="0">
                <a:latin typeface="Calibri" panose="020F0502020204030204" pitchFamily="34" charset="0"/>
              </a:rPr>
              <a:t>XI (1922-1939) </a:t>
            </a:r>
            <a:r>
              <a:rPr lang="es-MX" sz="1600" b="1" dirty="0">
                <a:latin typeface="Calibri" panose="020F0502020204030204" pitchFamily="34" charset="0"/>
              </a:rPr>
              <a:t>y </a:t>
            </a:r>
            <a:r>
              <a:rPr lang="es-MX" sz="1600" b="1" dirty="0" smtClean="0">
                <a:latin typeface="Calibri" panose="020F0502020204030204" pitchFamily="34" charset="0"/>
              </a:rPr>
              <a:t>el  Beato </a:t>
            </a:r>
            <a:r>
              <a:rPr lang="es-MX" sz="1600" b="1" dirty="0">
                <a:latin typeface="Calibri" panose="020F0502020204030204" pitchFamily="34" charset="0"/>
              </a:rPr>
              <a:t>Papa Pío </a:t>
            </a:r>
            <a:r>
              <a:rPr lang="es-MX" sz="1600" b="1" dirty="0" smtClean="0">
                <a:latin typeface="Calibri" panose="020F0502020204030204" pitchFamily="34" charset="0"/>
              </a:rPr>
              <a:t>IX (1846-1878).</a:t>
            </a:r>
            <a:r>
              <a:rPr lang="es-MX" sz="1600" b="1" dirty="0">
                <a:latin typeface="Calibri" panose="020F0502020204030204" pitchFamily="34" charset="0"/>
              </a:rPr>
              <a:t/>
            </a:r>
            <a:br>
              <a:rPr lang="es-MX" sz="1600" b="1" dirty="0">
                <a:latin typeface="Calibri" panose="020F0502020204030204" pitchFamily="34" charset="0"/>
              </a:rPr>
            </a:br>
            <a:r>
              <a:rPr lang="es-MX" sz="1600" b="1" u="sng" dirty="0" smtClean="0">
                <a:solidFill>
                  <a:srgbClr val="FF0000"/>
                </a:solidFill>
                <a:latin typeface="Calibri" panose="020F0502020204030204" pitchFamily="34" charset="0"/>
              </a:rPr>
              <a:t>Papa </a:t>
            </a:r>
            <a:r>
              <a:rPr lang="es-MX" sz="1600" b="1" u="sng" dirty="0">
                <a:solidFill>
                  <a:srgbClr val="FF0000"/>
                </a:solidFill>
                <a:latin typeface="Calibri" panose="020F0502020204030204" pitchFamily="34" charset="0"/>
              </a:rPr>
              <a:t>Pío XII </a:t>
            </a:r>
            <a:r>
              <a:rPr lang="es-MX" sz="1600" b="1" dirty="0">
                <a:latin typeface="Calibri" panose="020F0502020204030204" pitchFamily="34" charset="0"/>
              </a:rPr>
              <a:t>- “Las bendiciones incontables que la devoción al Sagrado </a:t>
            </a:r>
            <a:r>
              <a:rPr lang="es-MX" sz="1600" b="1" dirty="0" smtClean="0">
                <a:latin typeface="Calibri" panose="020F0502020204030204" pitchFamily="34" charset="0"/>
              </a:rPr>
              <a:t>Corazón de </a:t>
            </a:r>
            <a:r>
              <a:rPr lang="es-MX" sz="1600" b="1" dirty="0">
                <a:latin typeface="Calibri" panose="020F0502020204030204" pitchFamily="34" charset="0"/>
              </a:rPr>
              <a:t>Jesús derrama en las almas de los fieles, las purifican, reconfortándolas </a:t>
            </a:r>
            <a:r>
              <a:rPr lang="es-MX" sz="1600" b="1" dirty="0" smtClean="0">
                <a:latin typeface="Calibri" panose="020F0502020204030204" pitchFamily="34" charset="0"/>
              </a:rPr>
              <a:t>con Celestial </a:t>
            </a:r>
            <a:r>
              <a:rPr lang="es-MX" sz="1600" b="1" dirty="0">
                <a:latin typeface="Calibri" panose="020F0502020204030204" pitchFamily="34" charset="0"/>
              </a:rPr>
              <a:t>consuelo y las incitan a adquirir todas las virtudes</a:t>
            </a:r>
            <a:r>
              <a:rPr lang="es-MX" sz="1600" b="1" dirty="0" smtClean="0">
                <a:latin typeface="Calibri" panose="020F0502020204030204" pitchFamily="34" charset="0"/>
              </a:rPr>
              <a:t>.”</a:t>
            </a:r>
            <a:r>
              <a:rPr lang="es-MX" sz="1600" b="1" dirty="0">
                <a:latin typeface="Calibri" panose="020F0502020204030204" pitchFamily="34" charset="0"/>
              </a:rPr>
              <a:t>.</a:t>
            </a:r>
            <a:r>
              <a:rPr lang="es-MX" sz="1600" b="1" dirty="0" smtClean="0">
                <a:latin typeface="Calibri" panose="020F0502020204030204" pitchFamily="34" charset="0"/>
              </a:rPr>
              <a:t> </a:t>
            </a:r>
            <a:r>
              <a:rPr lang="es-MX" sz="1600" b="1" dirty="0">
                <a:latin typeface="Calibri" panose="020F0502020204030204" pitchFamily="34" charset="0"/>
              </a:rPr>
              <a:t>“La Iglesia siempre ha tenido la devoción al Sagrado Corazón </a:t>
            </a:r>
            <a:r>
              <a:rPr lang="es-MX" sz="1600" b="1" dirty="0" smtClean="0">
                <a:latin typeface="Calibri" panose="020F0502020204030204" pitchFamily="34" charset="0"/>
              </a:rPr>
              <a:t>de Jesús </a:t>
            </a:r>
            <a:r>
              <a:rPr lang="es-MX" sz="1600" b="1" dirty="0">
                <a:latin typeface="Calibri" panose="020F0502020204030204" pitchFamily="34" charset="0"/>
              </a:rPr>
              <a:t>en tal consideración, y continúa estimándola tan grandemente, que </a:t>
            </a:r>
            <a:r>
              <a:rPr lang="es-MX" sz="1600" b="1" dirty="0" smtClean="0">
                <a:latin typeface="Calibri" panose="020F0502020204030204" pitchFamily="34" charset="0"/>
              </a:rPr>
              <a:t>procura hacerla </a:t>
            </a:r>
            <a:r>
              <a:rPr lang="es-MX" sz="1600" b="1" dirty="0">
                <a:latin typeface="Calibri" panose="020F0502020204030204" pitchFamily="34" charset="0"/>
              </a:rPr>
              <a:t>florecer en todo el mundo y promoverla en todas la formas.”. “Su Corazón es el signo natural y el símbolo de Su Amor Ilimitado por la raza humana.”</a:t>
            </a:r>
            <a:br>
              <a:rPr lang="es-MX" sz="1600" b="1" dirty="0">
                <a:latin typeface="Calibri" panose="020F0502020204030204" pitchFamily="34" charset="0"/>
              </a:rPr>
            </a:br>
            <a:endParaRPr lang="es-MX" sz="16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448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1600" b="1" u="sng" dirty="0">
                <a:solidFill>
                  <a:srgbClr val="FF0000"/>
                </a:solidFill>
                <a:latin typeface="Calibri" panose="020F0502020204030204" pitchFamily="34" charset="0"/>
              </a:rPr>
              <a:t>Papa León XIII</a:t>
            </a:r>
            <a:r>
              <a:rPr lang="es-MX" sz="1600" b="1" dirty="0">
                <a:latin typeface="Calibri" panose="020F0502020204030204" pitchFamily="34" charset="0"/>
              </a:rPr>
              <a:t> - Llamó a la devoción al Sagrado Corazón de Jesús una “forma excelentísima de la religión... Esta devoción que Nos recomendamos, será provechosa para todos.” “En el Sagrado Corazón está el símbolo y la imagen expresa del Amor Infinito de Jesucristo que nos mueve a amarlo en correspondencia.” </a:t>
            </a:r>
            <a:br>
              <a:rPr lang="es-MX" sz="1600" b="1" dirty="0">
                <a:latin typeface="Calibri" panose="020F0502020204030204" pitchFamily="34" charset="0"/>
              </a:rPr>
            </a:br>
            <a:r>
              <a:rPr lang="es-MX" sz="1600" b="1" u="sng" dirty="0" smtClean="0">
                <a:solidFill>
                  <a:srgbClr val="FF0000"/>
                </a:solidFill>
                <a:latin typeface="Calibri" panose="020F0502020204030204" pitchFamily="34" charset="0"/>
              </a:rPr>
              <a:t>PAPA JUAN PABLO II</a:t>
            </a:r>
            <a:r>
              <a:rPr lang="es-MX" sz="1600" b="1" dirty="0" smtClean="0">
                <a:latin typeface="Calibri" panose="020F0502020204030204" pitchFamily="34" charset="0"/>
              </a:rPr>
              <a:t>. El papa de Fátima, Consagro Rusia al Inmaculado Corazón.</a:t>
            </a:r>
            <a:br>
              <a:rPr lang="es-MX" sz="1600" b="1" dirty="0" smtClean="0">
                <a:latin typeface="Calibri" panose="020F0502020204030204" pitchFamily="34" charset="0"/>
              </a:rPr>
            </a:br>
            <a:endParaRPr lang="es-MX" sz="16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descr="http://upload.wikimedia.org/wikipedia/commons/thumb/a/a3/Leo_XIII.jpg/240px-Leo_X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87316"/>
            <a:ext cx="1202302" cy="14978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403648" y="5103608"/>
            <a:ext cx="1235053" cy="523220"/>
          </a:xfrm>
          <a:prstGeom prst="rect">
            <a:avLst/>
          </a:prstGeom>
          <a:noFill/>
        </p:spPr>
        <p:txBody>
          <a:bodyPr wrap="square" rtlCol="0">
            <a:spAutoFit/>
          </a:bodyPr>
          <a:lstStyle/>
          <a:p>
            <a:pPr algn="ctr"/>
            <a:r>
              <a:rPr lang="es-MX" sz="1400" b="1" dirty="0" smtClean="0"/>
              <a:t>León XIII </a:t>
            </a:r>
          </a:p>
          <a:p>
            <a:pPr algn="ctr"/>
            <a:r>
              <a:rPr lang="es-MX" sz="1400" b="1" dirty="0" smtClean="0"/>
              <a:t>1878-1903</a:t>
            </a:r>
            <a:endParaRPr lang="es-MX" sz="1400" b="1" dirty="0"/>
          </a:p>
        </p:txBody>
      </p:sp>
      <p:pic>
        <p:nvPicPr>
          <p:cNvPr id="6148" name="Picture 4" descr="http://www.biografiasyvidas.com/biografia/p/fotos/pio_x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563514"/>
            <a:ext cx="1584176" cy="1449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696987" y="5053610"/>
            <a:ext cx="1235053" cy="523220"/>
          </a:xfrm>
          <a:prstGeom prst="rect">
            <a:avLst/>
          </a:prstGeom>
          <a:noFill/>
        </p:spPr>
        <p:txBody>
          <a:bodyPr wrap="square" rtlCol="0">
            <a:spAutoFit/>
          </a:bodyPr>
          <a:lstStyle/>
          <a:p>
            <a:pPr algn="ctr"/>
            <a:r>
              <a:rPr lang="es-MX" sz="1400" b="1" dirty="0" smtClean="0"/>
              <a:t>Pio  XII</a:t>
            </a:r>
          </a:p>
          <a:p>
            <a:pPr algn="ctr"/>
            <a:r>
              <a:rPr lang="es-MX" sz="1400" b="1" dirty="0" smtClean="0"/>
              <a:t>1939-1958</a:t>
            </a:r>
            <a:endParaRPr lang="es-MX" sz="1400" b="1" dirty="0"/>
          </a:p>
        </p:txBody>
      </p:sp>
      <p:sp>
        <p:nvSpPr>
          <p:cNvPr id="8" name="7 CuadroTexto"/>
          <p:cNvSpPr txBox="1"/>
          <p:nvPr/>
        </p:nvSpPr>
        <p:spPr>
          <a:xfrm>
            <a:off x="5796136" y="5053610"/>
            <a:ext cx="1235053" cy="523220"/>
          </a:xfrm>
          <a:prstGeom prst="rect">
            <a:avLst/>
          </a:prstGeom>
          <a:noFill/>
        </p:spPr>
        <p:txBody>
          <a:bodyPr wrap="square" rtlCol="0">
            <a:spAutoFit/>
          </a:bodyPr>
          <a:lstStyle/>
          <a:p>
            <a:pPr algn="ctr"/>
            <a:r>
              <a:rPr lang="es-MX" sz="1400" b="1" dirty="0" smtClean="0"/>
              <a:t>Juan Pablo II</a:t>
            </a:r>
          </a:p>
          <a:p>
            <a:pPr algn="ctr"/>
            <a:r>
              <a:rPr lang="es-MX" sz="1400" b="1" dirty="0" smtClean="0"/>
              <a:t>1978-2005</a:t>
            </a:r>
            <a:endParaRPr lang="es-MX" sz="1400" b="1" dirty="0"/>
          </a:p>
        </p:txBody>
      </p:sp>
      <p:pic>
        <p:nvPicPr>
          <p:cNvPr id="6150" name="Picture 6" descr="http://t3.gstatic.com/images?q=tbn:ANd9GcTKwk8GUf_9lF7FE1lv-ob_6zfBVBxhfNiYhBFjJPJ6_8FF4SSX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133" y="3429000"/>
            <a:ext cx="1150139" cy="1624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08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400" b="1" dirty="0" smtClean="0">
                <a:latin typeface="Calibri" panose="020F0502020204030204" pitchFamily="34" charset="0"/>
              </a:rPr>
              <a:t>Muchos Santos </a:t>
            </a:r>
            <a:r>
              <a:rPr lang="es-MX" sz="2400" b="1" dirty="0">
                <a:latin typeface="Calibri" panose="020F0502020204030204" pitchFamily="34" charset="0"/>
              </a:rPr>
              <a:t>nos recomiendan esta devoción</a:t>
            </a:r>
            <a:r>
              <a:rPr lang="es-MX" sz="2400" b="1" dirty="0" smtClean="0">
                <a:latin typeface="Calibri" panose="020F0502020204030204" pitchFamily="34" charset="0"/>
              </a:rPr>
              <a:t>:</a:t>
            </a:r>
            <a:r>
              <a:rPr lang="es-MX" sz="1600" b="1" dirty="0" smtClean="0">
                <a:latin typeface="Calibri" panose="020F0502020204030204" pitchFamily="34" charset="0"/>
              </a:rPr>
              <a:t/>
            </a:r>
            <a:br>
              <a:rPr lang="es-MX" sz="1600" b="1" dirty="0" smtClean="0">
                <a:latin typeface="Calibri" panose="020F0502020204030204" pitchFamily="34" charset="0"/>
              </a:rPr>
            </a:br>
            <a:r>
              <a:rPr lang="es-MX" sz="1600" b="1" dirty="0" smtClean="0">
                <a:latin typeface="Calibri" panose="020F0502020204030204" pitchFamily="34" charset="0"/>
              </a:rPr>
              <a:t>El ejemplo de los santos es al mismo tiempo un motivo poderoso para urgirnos a la práctica de una devoción que ellos mismos practicaron. Su ejemplo es una guía segura para mostrarnos como practicarla.</a:t>
            </a:r>
            <a:br>
              <a:rPr lang="es-MX" sz="1600" b="1" dirty="0" smtClean="0">
                <a:latin typeface="Calibri" panose="020F0502020204030204" pitchFamily="34" charset="0"/>
              </a:rPr>
            </a:br>
            <a:r>
              <a:rPr lang="es-MX" sz="1600" b="1" dirty="0" smtClean="0">
                <a:latin typeface="Calibri" panose="020F0502020204030204" pitchFamily="34" charset="0"/>
              </a:rPr>
              <a:t>El espacio no nos permite listar a todos los santos que promovieron la devoción al</a:t>
            </a:r>
            <a:r>
              <a:rPr lang="es-MX" sz="1600" b="1" dirty="0">
                <a:latin typeface="Calibri" panose="020F0502020204030204" pitchFamily="34" charset="0"/>
              </a:rPr>
              <a:t> </a:t>
            </a:r>
            <a:r>
              <a:rPr lang="es-MX" sz="1600" b="1" dirty="0" smtClean="0">
                <a:latin typeface="Calibri" panose="020F0502020204030204" pitchFamily="34" charset="0"/>
              </a:rPr>
              <a:t>Sagrado Corazón, quienes la vivieron, y sintieron su impulso Sagrado para amar más ardientemente a Jesús. Recordemos la doctrina y el ejemplo de los Santos.</a:t>
            </a:r>
            <a:br>
              <a:rPr lang="es-MX" sz="1600" b="1" dirty="0" smtClean="0">
                <a:latin typeface="Calibri" panose="020F0502020204030204" pitchFamily="34" charset="0"/>
              </a:rPr>
            </a:br>
            <a:r>
              <a:rPr lang="es-MX" sz="1600" b="1" u="sng" dirty="0" smtClean="0">
                <a:solidFill>
                  <a:srgbClr val="FF0000"/>
                </a:solidFill>
                <a:latin typeface="Calibri" panose="020F0502020204030204" pitchFamily="34" charset="0"/>
              </a:rPr>
              <a:t>Santa Gertrudis la “Magna”</a:t>
            </a:r>
            <a:r>
              <a:rPr lang="es-MX" sz="1600" b="1" dirty="0" smtClean="0">
                <a:solidFill>
                  <a:srgbClr val="FF0000"/>
                </a:solidFill>
                <a:latin typeface="Calibri" panose="020F0502020204030204" pitchFamily="34" charset="0"/>
              </a:rPr>
              <a:t> </a:t>
            </a:r>
            <a:r>
              <a:rPr lang="es-MX" sz="1600" b="1" dirty="0" smtClean="0">
                <a:latin typeface="Calibri" panose="020F0502020204030204" pitchFamily="34" charset="0"/>
              </a:rPr>
              <a:t>- (1256-1302) compuso esta oración ejemplificando su amor: “Te saludo Oh Sagrado Corazón de Jesús, fuente viviente y vivificante de vida eterna. Tesoro infinito de la Divinidad, Ardiente Hoguera de Amor Divino...”</a:t>
            </a:r>
            <a:br>
              <a:rPr lang="es-MX" sz="1600" b="1" dirty="0" smtClean="0">
                <a:latin typeface="Calibri" panose="020F0502020204030204" pitchFamily="34" charset="0"/>
              </a:rPr>
            </a:br>
            <a:endParaRPr lang="es-MX" sz="16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76675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1600" b="1" u="sng" dirty="0" smtClean="0">
                <a:solidFill>
                  <a:srgbClr val="FF0000"/>
                </a:solidFill>
                <a:latin typeface="Calibri" panose="020F0502020204030204" pitchFamily="34" charset="0"/>
              </a:rPr>
              <a:t>Santa Catalina de Siena</a:t>
            </a:r>
            <a:r>
              <a:rPr lang="es-MX" sz="1600" b="1" dirty="0" smtClean="0">
                <a:solidFill>
                  <a:srgbClr val="FF0000"/>
                </a:solidFill>
                <a:latin typeface="Calibri" panose="020F0502020204030204" pitchFamily="34" charset="0"/>
              </a:rPr>
              <a:t> </a:t>
            </a:r>
            <a:r>
              <a:rPr lang="es-MX" sz="1600" b="1" dirty="0" smtClean="0">
                <a:latin typeface="Calibri" panose="020F0502020204030204" pitchFamily="34" charset="0"/>
              </a:rPr>
              <a:t>- amó esta devoción (al Sagrado Corazón de Jesús) a un grado extraordinario; ella hizo íntegra donación de su corazón a su Divino Esposo y obtuvo a cambio el Corazón de Jesús.</a:t>
            </a:r>
            <a:br>
              <a:rPr lang="es-MX" sz="1600" b="1" dirty="0" smtClean="0">
                <a:latin typeface="Calibri" panose="020F0502020204030204" pitchFamily="34" charset="0"/>
              </a:rPr>
            </a:br>
            <a:r>
              <a:rPr lang="es-MX" sz="1600" b="1" u="sng" dirty="0" smtClean="0">
                <a:solidFill>
                  <a:srgbClr val="FF0000"/>
                </a:solidFill>
                <a:latin typeface="Calibri" panose="020F0502020204030204" pitchFamily="34" charset="0"/>
              </a:rPr>
              <a:t>San Francisco de Asís, Santo Tomás, Santa Teresa de </a:t>
            </a:r>
            <a:r>
              <a:rPr lang="es-MX" sz="1600" b="1" u="sng" dirty="0" err="1" smtClean="0">
                <a:solidFill>
                  <a:srgbClr val="FF0000"/>
                </a:solidFill>
                <a:latin typeface="Calibri" panose="020F0502020204030204" pitchFamily="34" charset="0"/>
              </a:rPr>
              <a:t>Avila</a:t>
            </a:r>
            <a:r>
              <a:rPr lang="es-MX" sz="1600" b="1" u="sng" dirty="0" smtClean="0">
                <a:solidFill>
                  <a:srgbClr val="FF0000"/>
                </a:solidFill>
                <a:latin typeface="Calibri" panose="020F0502020204030204" pitchFamily="34" charset="0"/>
              </a:rPr>
              <a:t>, San</a:t>
            </a:r>
            <a:br>
              <a:rPr lang="es-MX" sz="1600" b="1" u="sng" dirty="0" smtClean="0">
                <a:solidFill>
                  <a:srgbClr val="FF0000"/>
                </a:solidFill>
                <a:latin typeface="Calibri" panose="020F0502020204030204" pitchFamily="34" charset="0"/>
              </a:rPr>
            </a:br>
            <a:r>
              <a:rPr lang="es-MX" sz="1600" b="1" u="sng" dirty="0" smtClean="0">
                <a:solidFill>
                  <a:srgbClr val="FF0000"/>
                </a:solidFill>
                <a:latin typeface="Calibri" panose="020F0502020204030204" pitchFamily="34" charset="0"/>
              </a:rPr>
              <a:t>Buenaventura, San Ignacio de Loyola, San Francisco Javier, San Felipe Neri, San Francisco de Sales, San Luis Gonzaga</a:t>
            </a:r>
            <a:r>
              <a:rPr lang="es-MX" sz="1600" b="1" u="sng" dirty="0" smtClean="0">
                <a:latin typeface="Calibri" panose="020F0502020204030204" pitchFamily="34" charset="0"/>
              </a:rPr>
              <a:t>, </a:t>
            </a:r>
            <a:r>
              <a:rPr lang="es-MX" sz="1600" b="1" dirty="0" smtClean="0">
                <a:latin typeface="Calibri" panose="020F0502020204030204" pitchFamily="34" charset="0"/>
              </a:rPr>
              <a:t>- a los que han leído las vidas y obras de los Santos, les será posible ver la tierna devoción, admiración y adoración que tuvieron por el Sagrado Corazón.</a:t>
            </a:r>
            <a:br>
              <a:rPr lang="es-MX" sz="1600" b="1" dirty="0" smtClean="0">
                <a:latin typeface="Calibri" panose="020F0502020204030204" pitchFamily="34" charset="0"/>
              </a:rPr>
            </a:br>
            <a:r>
              <a:rPr lang="es-MX" sz="1600" b="1" dirty="0" smtClean="0">
                <a:latin typeface="Calibri" panose="020F0502020204030204" pitchFamily="34" charset="0"/>
              </a:rPr>
              <a:t/>
            </a:r>
            <a:br>
              <a:rPr lang="es-MX" sz="1600" b="1" dirty="0" smtClean="0">
                <a:latin typeface="Calibri" panose="020F0502020204030204" pitchFamily="34" charset="0"/>
              </a:rPr>
            </a:br>
            <a:r>
              <a:rPr lang="es-MX" sz="1600" b="1" dirty="0" smtClean="0">
                <a:latin typeface="Calibri" panose="020F0502020204030204" pitchFamily="34" charset="0"/>
              </a:rPr>
              <a:t>Pero sobre todo, recordemos la vida y las revelaciones del Sagrado Corazón a </a:t>
            </a:r>
            <a:r>
              <a:rPr lang="es-MX" sz="1800" b="1" u="sng" dirty="0" smtClean="0">
                <a:solidFill>
                  <a:srgbClr val="FF0000"/>
                </a:solidFill>
                <a:latin typeface="Calibri" panose="020F0502020204030204" pitchFamily="34" charset="0"/>
              </a:rPr>
              <a:t>SANTA MARGARITA MARÍA ALACOQUE</a:t>
            </a:r>
            <a:r>
              <a:rPr lang="es-MX" sz="1600" b="1" dirty="0" smtClean="0">
                <a:latin typeface="Calibri" panose="020F0502020204030204" pitchFamily="34" charset="0"/>
              </a:rPr>
              <a:t> en </a:t>
            </a:r>
            <a:r>
              <a:rPr lang="es-MX" sz="1600" b="1" dirty="0" err="1" smtClean="0">
                <a:latin typeface="Calibri" panose="020F0502020204030204" pitchFamily="34" charset="0"/>
              </a:rPr>
              <a:t>Paray</a:t>
            </a:r>
            <a:r>
              <a:rPr lang="es-MX" sz="1600" b="1" dirty="0" smtClean="0">
                <a:latin typeface="Calibri" panose="020F0502020204030204" pitchFamily="34" charset="0"/>
              </a:rPr>
              <a:t>-le-</a:t>
            </a:r>
            <a:r>
              <a:rPr lang="es-MX" sz="1600" b="1" dirty="0" err="1" smtClean="0">
                <a:latin typeface="Calibri" panose="020F0502020204030204" pitchFamily="34" charset="0"/>
              </a:rPr>
              <a:t>Monial</a:t>
            </a:r>
            <a:r>
              <a:rPr lang="es-MX" sz="1600" b="1" dirty="0" smtClean="0">
                <a:latin typeface="Calibri" panose="020F0502020204030204" pitchFamily="34" charset="0"/>
              </a:rPr>
              <a:t>. Ella recibió, entre otras cosas, las Doce Promesas del Sagrado Corazón de Jesús. (ver página siguiente) y la </a:t>
            </a:r>
            <a:r>
              <a:rPr lang="es-MX" sz="1600" b="1" dirty="0" smtClean="0">
                <a:solidFill>
                  <a:srgbClr val="FF0000"/>
                </a:solidFill>
                <a:latin typeface="Calibri" panose="020F0502020204030204" pitchFamily="34" charset="0"/>
              </a:rPr>
              <a:t>HNA. LUCIA</a:t>
            </a:r>
            <a:r>
              <a:rPr lang="es-MX" sz="1600" b="1" dirty="0" smtClean="0">
                <a:latin typeface="Calibri" panose="020F0502020204030204" pitchFamily="34" charset="0"/>
              </a:rPr>
              <a:t> (Vidente de Fátima, Inmaculado Corazón de María)</a:t>
            </a:r>
            <a:br>
              <a:rPr lang="es-MX" sz="1600" b="1" dirty="0" smtClean="0">
                <a:latin typeface="Calibri" panose="020F0502020204030204" pitchFamily="34" charset="0"/>
              </a:rPr>
            </a:br>
            <a:endParaRPr lang="es-MX" sz="16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76675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661964"/>
            <a:ext cx="6480720" cy="3999284"/>
          </a:xfrm>
        </p:spPr>
        <p:txBody>
          <a:bodyPr anchor="t" anchorCtr="0">
            <a:noAutofit/>
          </a:bodyPr>
          <a:lstStyle/>
          <a:p>
            <a:pPr algn="l"/>
            <a:r>
              <a:rPr lang="es-MX" sz="2000" dirty="0" smtClean="0">
                <a:solidFill>
                  <a:srgbClr val="C00000"/>
                </a:solidFill>
                <a:latin typeface="Calibri" panose="020F0502020204030204" pitchFamily="34" charset="0"/>
              </a:rPr>
              <a:t>* </a:t>
            </a:r>
            <a:r>
              <a:rPr lang="es-MX" sz="2000" b="1" dirty="0" smtClean="0">
                <a:solidFill>
                  <a:srgbClr val="C00000"/>
                </a:solidFill>
                <a:latin typeface="Calibri" panose="020F0502020204030204" pitchFamily="34" charset="0"/>
              </a:rPr>
              <a:t>Papas que han consagrado al Mundo al Inmaculado Corazón de María</a:t>
            </a:r>
            <a:br>
              <a:rPr lang="es-MX" sz="2000" b="1" dirty="0" smtClean="0">
                <a:solidFill>
                  <a:srgbClr val="C00000"/>
                </a:solidFill>
                <a:latin typeface="Calibri" panose="020F0502020204030204" pitchFamily="34" charset="0"/>
              </a:rPr>
            </a:br>
            <a:r>
              <a:rPr lang="es-MX" sz="2000" dirty="0"/>
              <a:t>León XIII. </a:t>
            </a:r>
            <a:r>
              <a:rPr lang="es-MX" sz="2000" dirty="0" smtClean="0"/>
              <a:t>    25-Mayo-1899.  </a:t>
            </a:r>
            <a:r>
              <a:rPr lang="es-MX" sz="1800" dirty="0"/>
              <a:t>Sagrado Corazón de Jesús</a:t>
            </a:r>
            <a:r>
              <a:rPr lang="es-MX" sz="2000" dirty="0"/>
              <a:t> </a:t>
            </a:r>
            <a:r>
              <a:rPr lang="es-MX" sz="2000" dirty="0" smtClean="0"/>
              <a:t> </a:t>
            </a:r>
            <a:br>
              <a:rPr lang="es-MX" sz="2000" dirty="0" smtClean="0"/>
            </a:br>
            <a:r>
              <a:rPr lang="es-MX" sz="2000" dirty="0"/>
              <a:t>Pio XI. </a:t>
            </a:r>
            <a:r>
              <a:rPr lang="es-MX" sz="2000" dirty="0" smtClean="0"/>
              <a:t>           8-Mayo-1928</a:t>
            </a:r>
            <a:r>
              <a:rPr lang="es-MX" sz="2000" dirty="0"/>
              <a:t>.  </a:t>
            </a:r>
            <a:r>
              <a:rPr lang="es-MX" sz="1800" dirty="0"/>
              <a:t>Sagrado Corazón de Jesús</a:t>
            </a:r>
            <a:br>
              <a:rPr lang="es-MX" sz="1800" dirty="0"/>
            </a:br>
            <a:r>
              <a:rPr lang="es-MX" sz="2000" dirty="0"/>
              <a:t>Pio XII  </a:t>
            </a:r>
            <a:r>
              <a:rPr lang="es-MX" sz="2000" dirty="0" smtClean="0"/>
              <a:t>          31-Oct-1942</a:t>
            </a:r>
            <a:r>
              <a:rPr lang="es-MX" sz="2000" dirty="0"/>
              <a:t>. </a:t>
            </a:r>
            <a:r>
              <a:rPr lang="es-MX" sz="1800" dirty="0"/>
              <a:t>Inmaculado Corazón de María</a:t>
            </a:r>
            <a:r>
              <a:rPr lang="es-MX" sz="2000" dirty="0"/>
              <a:t/>
            </a:r>
            <a:br>
              <a:rPr lang="es-MX" sz="2000" dirty="0"/>
            </a:br>
            <a:r>
              <a:rPr lang="es-MX" sz="2000" dirty="0" smtClean="0"/>
              <a:t>Juan Pablo II 25-Mar-1984. </a:t>
            </a:r>
            <a:r>
              <a:rPr lang="es-MX" sz="1800" dirty="0" smtClean="0"/>
              <a:t>Inmaculado Corazón de María</a:t>
            </a:r>
            <a:r>
              <a:rPr lang="es-MX" sz="2000" dirty="0" smtClean="0"/>
              <a:t/>
            </a:r>
            <a:br>
              <a:rPr lang="es-MX" sz="2000" dirty="0" smtClean="0"/>
            </a:br>
            <a:r>
              <a:rPr lang="es-MX" sz="2000" dirty="0" smtClean="0"/>
              <a:t/>
            </a:r>
            <a:br>
              <a:rPr lang="es-MX" sz="2000" dirty="0" smtClean="0"/>
            </a:br>
            <a:r>
              <a:rPr lang="es-MX" sz="2000" dirty="0" smtClean="0">
                <a:solidFill>
                  <a:srgbClr val="C00000"/>
                </a:solidFill>
                <a:latin typeface="Calibri" panose="020F0502020204030204" pitchFamily="34" charset="0"/>
              </a:rPr>
              <a:t>*</a:t>
            </a:r>
            <a:r>
              <a:rPr lang="es-MX" sz="2000" b="1" dirty="0" smtClean="0">
                <a:latin typeface="Calibri" panose="020F0502020204030204" pitchFamily="34" charset="0"/>
              </a:rPr>
              <a:t> </a:t>
            </a:r>
            <a:r>
              <a:rPr lang="es-MX" sz="2000" b="1" dirty="0" smtClean="0">
                <a:solidFill>
                  <a:srgbClr val="C00000"/>
                </a:solidFill>
                <a:latin typeface="Calibri" panose="020F0502020204030204" pitchFamily="34" charset="0"/>
              </a:rPr>
              <a:t>Algunos países Latinoamericanos Consagrados a los Sagrados Corazones</a:t>
            </a:r>
            <a:r>
              <a:rPr lang="es-MX" sz="2000" b="1" dirty="0" smtClean="0">
                <a:latin typeface="Calibri" panose="020F0502020204030204" pitchFamily="34" charset="0"/>
              </a:rPr>
              <a:t>: </a:t>
            </a:r>
            <a:r>
              <a:rPr lang="es-MX" sz="2000" dirty="0" smtClean="0"/>
              <a:t>Ecuador, Colombia, Venezuela.</a:t>
            </a:r>
            <a:r>
              <a:rPr lang="es-MX" sz="2000" b="1" dirty="0" smtClean="0">
                <a:latin typeface="Calibri" panose="020F0502020204030204" pitchFamily="34" charset="0"/>
              </a:rPr>
              <a:t/>
            </a:r>
            <a:br>
              <a:rPr lang="es-MX" sz="2000" b="1" dirty="0" smtClean="0">
                <a:latin typeface="Calibri" panose="020F0502020204030204" pitchFamily="34" charset="0"/>
              </a:rPr>
            </a:br>
            <a:r>
              <a:rPr lang="es-MX" sz="2000" b="1" dirty="0" smtClean="0">
                <a:latin typeface="Calibri" panose="020F0502020204030204" pitchFamily="34" charset="0"/>
              </a:rPr>
              <a:t/>
            </a:r>
            <a:br>
              <a:rPr lang="es-MX" sz="2000" b="1" dirty="0" smtClean="0">
                <a:latin typeface="Calibri" panose="020F0502020204030204" pitchFamily="34" charset="0"/>
              </a:rPr>
            </a:br>
            <a:r>
              <a:rPr lang="es-MX" sz="1800" dirty="0" smtClean="0">
                <a:solidFill>
                  <a:srgbClr val="C00000"/>
                </a:solidFill>
                <a:latin typeface="Calibri" panose="020F0502020204030204" pitchFamily="34" charset="0"/>
              </a:rPr>
              <a:t>*</a:t>
            </a:r>
            <a:r>
              <a:rPr lang="es-MX" sz="2000" b="1" dirty="0" smtClean="0">
                <a:solidFill>
                  <a:srgbClr val="C00000"/>
                </a:solidFill>
                <a:latin typeface="Calibri" panose="020F0502020204030204" pitchFamily="34" charset="0"/>
              </a:rPr>
              <a:t> Algunos estados de México Consagrados: </a:t>
            </a:r>
            <a:r>
              <a:rPr lang="es-MX" sz="2000" b="1" dirty="0" smtClean="0">
                <a:latin typeface="Calibri" panose="020F0502020204030204" pitchFamily="34" charset="0"/>
              </a:rPr>
              <a:t/>
            </a:r>
            <a:br>
              <a:rPr lang="es-MX" sz="2000" b="1" dirty="0" smtClean="0">
                <a:latin typeface="Calibri" panose="020F0502020204030204" pitchFamily="34" charset="0"/>
              </a:rPr>
            </a:br>
            <a:r>
              <a:rPr lang="es-MX" sz="2000" dirty="0" smtClean="0"/>
              <a:t>Querétaro, Sonora, Jalisco, Guerrero, Yucatán, Aguascalientes, Puebla, Nuevo León </a:t>
            </a:r>
            <a:r>
              <a:rPr lang="es-MX" sz="2000" b="1" dirty="0" smtClean="0">
                <a:latin typeface="Calibri" panose="020F0502020204030204" pitchFamily="34" charset="0"/>
              </a:rPr>
              <a:t/>
            </a:r>
            <a:br>
              <a:rPr lang="es-MX" sz="2000" b="1" dirty="0" smtClean="0">
                <a:latin typeface="Calibri" panose="020F0502020204030204" pitchFamily="34" charset="0"/>
              </a:rPr>
            </a:br>
            <a:r>
              <a:rPr lang="es-MX" sz="2000" b="1" dirty="0" smtClean="0">
                <a:latin typeface="Calibri" panose="020F0502020204030204" pitchFamily="34" charset="0"/>
              </a:rPr>
              <a:t/>
            </a:r>
            <a:br>
              <a:rPr lang="es-MX" sz="2000" b="1" dirty="0" smtClean="0">
                <a:latin typeface="Calibri" panose="020F0502020204030204" pitchFamily="34" charset="0"/>
              </a:rPr>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986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1800" b="1" dirty="0" smtClean="0">
                <a:latin typeface="Calibri" panose="020F0502020204030204" pitchFamily="34" charset="0"/>
              </a:rPr>
              <a:t>13-oct-2013 </a:t>
            </a:r>
            <a:r>
              <a:rPr lang="es-MX" sz="1800" dirty="0" smtClean="0"/>
              <a:t>Papa Francisco con motivo del año de la fe. Consagra al mundo al Inmaculado Corazón de María.</a:t>
            </a:r>
            <a:r>
              <a:rPr lang="es-MX" sz="1800" b="1" dirty="0" smtClean="0">
                <a:latin typeface="Calibri" panose="020F0502020204030204" pitchFamily="34" charset="0"/>
              </a:rPr>
              <a:t/>
            </a:r>
            <a:br>
              <a:rPr lang="es-MX" sz="1800" b="1" dirty="0" smtClean="0">
                <a:latin typeface="Calibri" panose="020F0502020204030204" pitchFamily="34" charset="0"/>
              </a:rPr>
            </a:br>
            <a:endParaRPr lang="es-MX" sz="1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2" descr="http://protestantedigital.com/upload/imagenes/63049_N_13-10-13-17-13-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933" y="2471911"/>
            <a:ext cx="4070283" cy="2757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8439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b="1" dirty="0" smtClean="0">
                <a:latin typeface="Calibri" panose="020F0502020204030204" pitchFamily="34" charset="0"/>
              </a:rPr>
              <a:t>¿De donde surge la Devoción al Inmaculado Corazón de María?</a:t>
            </a:r>
            <a:br>
              <a:rPr lang="es-MX" sz="2800" b="1" dirty="0" smtClean="0">
                <a:latin typeface="Calibri" panose="020F0502020204030204" pitchFamily="34" charset="0"/>
              </a:rPr>
            </a:br>
            <a:r>
              <a:rPr lang="es-MX" sz="2000" dirty="0" smtClean="0"/>
              <a:t>El 13-Mayo-1917 la Santísima Virgen María se apareció a tres </a:t>
            </a:r>
            <a:r>
              <a:rPr lang="es-MX" sz="2000" dirty="0"/>
              <a:t>niños pastores, </a:t>
            </a:r>
            <a:r>
              <a:rPr lang="es-MX" sz="2000" dirty="0">
                <a:hlinkClick r:id="rId2" tooltip="Lucía dos Santos"/>
              </a:rPr>
              <a:t>Lucía dos Santos</a:t>
            </a:r>
            <a:r>
              <a:rPr lang="es-MX" sz="2000" dirty="0"/>
              <a:t>, </a:t>
            </a:r>
            <a:r>
              <a:rPr lang="es-MX" sz="2000" dirty="0">
                <a:hlinkClick r:id="rId3" tooltip="Jacinta Marto"/>
              </a:rPr>
              <a:t>Jacinta</a:t>
            </a:r>
            <a:r>
              <a:rPr lang="es-MX" sz="2000" dirty="0"/>
              <a:t> y </a:t>
            </a:r>
            <a:r>
              <a:rPr lang="es-MX" sz="2000" dirty="0">
                <a:hlinkClick r:id="rId4" tooltip="Francisco Marto"/>
              </a:rPr>
              <a:t>Francisco </a:t>
            </a:r>
            <a:r>
              <a:rPr lang="es-MX" sz="2000" dirty="0" err="1" smtClean="0">
                <a:hlinkClick r:id="rId4" tooltip="Francisco Marto"/>
              </a:rPr>
              <a:t>Marto</a:t>
            </a:r>
            <a:r>
              <a:rPr lang="es-MX" sz="2000" dirty="0" smtClean="0"/>
              <a:t>  de 10, 6 y 9 años respectivamente  en</a:t>
            </a:r>
            <a:br>
              <a:rPr lang="es-MX" sz="2000" dirty="0" smtClean="0"/>
            </a:br>
            <a:r>
              <a:rPr lang="es-MX" sz="2000" dirty="0" smtClean="0"/>
              <a:t> </a:t>
            </a:r>
            <a:r>
              <a:rPr lang="es-MX" sz="2000" i="1" dirty="0" err="1"/>
              <a:t>Cova</a:t>
            </a:r>
            <a:r>
              <a:rPr lang="es-MX" sz="2000" i="1" dirty="0"/>
              <a:t> da </a:t>
            </a:r>
            <a:r>
              <a:rPr lang="es-MX" sz="2000" i="1" dirty="0" err="1"/>
              <a:t>Iria</a:t>
            </a:r>
            <a:r>
              <a:rPr lang="es-MX" sz="2000" dirty="0"/>
              <a:t>, </a:t>
            </a:r>
            <a:r>
              <a:rPr lang="es-MX" sz="2000" dirty="0" smtClean="0"/>
              <a:t>Fátima, Portugal. </a:t>
            </a:r>
            <a:br>
              <a:rPr lang="es-MX" sz="2000" dirty="0" smtClean="0"/>
            </a:br>
            <a:r>
              <a:rPr lang="es-MX" sz="2000" dirty="0"/>
              <a:t/>
            </a:r>
            <a:br>
              <a:rPr lang="es-MX" sz="2000" dirty="0"/>
            </a:br>
            <a:r>
              <a:rPr lang="es-MX" sz="2000" dirty="0" smtClean="0"/>
              <a:t>		</a:t>
            </a:r>
            <a:r>
              <a:rPr lang="es-MX" sz="1600" dirty="0" smtClean="0"/>
              <a:t>	</a:t>
            </a:r>
            <a:r>
              <a:rPr lang="es-MX" sz="1600" i="1" dirty="0" smtClean="0"/>
              <a:t>Siendo Lucia la que vivió   	   			más tiempo hasta los 97 años. Muere en 			2005.  como religiosa de Claustro</a:t>
            </a:r>
            <a:r>
              <a:rPr lang="es-MX" sz="1800" i="1" dirty="0" smtClean="0"/>
              <a:t> </a:t>
            </a:r>
            <a:r>
              <a:rPr lang="es-MX" sz="1800" i="1" dirty="0"/>
              <a:t>en el </a:t>
            </a:r>
            <a:r>
              <a:rPr lang="es-MX" sz="1600" i="1" dirty="0" smtClean="0"/>
              <a:t>			Carmelo </a:t>
            </a:r>
            <a:r>
              <a:rPr lang="es-MX" sz="1600" i="1" dirty="0"/>
              <a:t>de Santa Teresa de </a:t>
            </a:r>
            <a:r>
              <a:rPr lang="es-MX" sz="1600" i="1" dirty="0" err="1" smtClean="0"/>
              <a:t>Coimbra</a:t>
            </a:r>
            <a:r>
              <a:rPr lang="es-MX" sz="1600" i="1" dirty="0" smtClean="0"/>
              <a:t>.</a:t>
            </a:r>
            <a:r>
              <a:rPr lang="es-MX" sz="2000" i="1" dirty="0" smtClean="0"/>
              <a:t/>
            </a:r>
            <a:br>
              <a:rPr lang="es-MX" sz="2000" i="1" dirty="0" smtClean="0"/>
            </a:br>
            <a:r>
              <a:rPr lang="es-MX" sz="2800" dirty="0" smtClean="0"/>
              <a:t/>
            </a:r>
            <a:br>
              <a:rPr lang="es-MX" sz="2800" dirty="0" smtClean="0"/>
            </a:br>
            <a:r>
              <a:rPr lang="es-MX" sz="2800" dirty="0" smtClean="0"/>
              <a:t/>
            </a:r>
            <a:br>
              <a:rPr lang="es-MX" sz="2800" dirty="0" smtClean="0"/>
            </a:br>
            <a:r>
              <a:rPr lang="es-MX" sz="2800" b="1" dirty="0" smtClean="0">
                <a:latin typeface="Calibri" panose="020F0502020204030204" pitchFamily="34" charset="0"/>
              </a:rPr>
              <a:t/>
            </a:r>
            <a:br>
              <a:rPr lang="es-MX" sz="2800" b="1" dirty="0" smtClean="0">
                <a:latin typeface="Calibri" panose="020F0502020204030204" pitchFamily="34" charset="0"/>
              </a:rPr>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https://encrypted-tbn1.gstatic.com/images?q=tbn:ANd9GcQeatCnV19WlucTUmivtH0IA_ZHZJMz9kanwym0WtoCiwF77wU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848926"/>
            <a:ext cx="2668141" cy="1812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90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1800" dirty="0" smtClean="0"/>
              <a:t>Nuestra Señora les hizo algunas recomendaciones entre ellas el rezo </a:t>
            </a:r>
            <a:r>
              <a:rPr lang="es-MX" sz="1800" dirty="0"/>
              <a:t>del Santo </a:t>
            </a:r>
            <a:r>
              <a:rPr lang="es-MX" sz="1800" dirty="0" smtClean="0"/>
              <a:t>Rosario DIARIO. Exhortaba </a:t>
            </a:r>
            <a:r>
              <a:rPr lang="es-MX" sz="1800" dirty="0"/>
              <a:t>al arrepentimiento, a la conversión y a la práctica de la oración y la penitencia como camino de reparación por los pecados de la Humanidad</a:t>
            </a:r>
            <a:r>
              <a:rPr lang="es-MX" sz="1800" dirty="0" smtClean="0"/>
              <a:t>.  </a:t>
            </a:r>
            <a:br>
              <a:rPr lang="es-MX" sz="1800" dirty="0" smtClean="0"/>
            </a:br>
            <a:r>
              <a:rPr lang="es-MX" sz="1800" dirty="0" smtClean="0"/>
              <a:t>El </a:t>
            </a:r>
            <a:r>
              <a:rPr lang="es-MX" sz="1800" dirty="0"/>
              <a:t>13 de octubre de 1917, día en que se produjo el llamado «milagro del sol», presenciado por 70 000 </a:t>
            </a:r>
            <a:r>
              <a:rPr lang="es-MX" sz="1800" dirty="0" smtClean="0"/>
              <a:t>personas, </a:t>
            </a:r>
            <a:br>
              <a:rPr lang="es-MX" sz="1800" dirty="0" smtClean="0"/>
            </a:br>
            <a:r>
              <a:rPr lang="es-MX" sz="1800" dirty="0" smtClean="0"/>
              <a:t>es una prueba verídica para que atendamos </a:t>
            </a:r>
            <a:br>
              <a:rPr lang="es-MX" sz="1800" dirty="0" smtClean="0"/>
            </a:br>
            <a:r>
              <a:rPr lang="es-MX" sz="1800" dirty="0" smtClean="0"/>
              <a:t>                               a la </a:t>
            </a:r>
            <a:r>
              <a:rPr lang="es-MX" sz="1800" b="1" dirty="0" smtClean="0">
                <a:solidFill>
                  <a:srgbClr val="FF0000"/>
                </a:solidFill>
              </a:rPr>
              <a:t>CONSAGRACIÓN A SU </a:t>
            </a:r>
            <a:br>
              <a:rPr lang="es-MX" sz="1800" b="1" dirty="0" smtClean="0">
                <a:solidFill>
                  <a:srgbClr val="FF0000"/>
                </a:solidFill>
              </a:rPr>
            </a:br>
            <a:r>
              <a:rPr lang="es-MX" sz="1800" b="1" dirty="0" smtClean="0">
                <a:solidFill>
                  <a:srgbClr val="FF0000"/>
                </a:solidFill>
              </a:rPr>
              <a:t>                               INMACULADO CORAZON</a:t>
            </a:r>
            <a:r>
              <a:rPr lang="es-MX" sz="1800" dirty="0" smtClean="0"/>
              <a:t>. </a:t>
            </a:r>
            <a:br>
              <a:rPr lang="es-MX" sz="1800" dirty="0" smtClean="0"/>
            </a:br>
            <a:r>
              <a:rPr lang="es-MX" sz="1800" dirty="0" smtClean="0"/>
              <a:t>                                       Para que </a:t>
            </a:r>
            <a:r>
              <a:rPr lang="es-MX" sz="2000" b="1" dirty="0" smtClean="0"/>
              <a:t>TODAS</a:t>
            </a:r>
            <a:r>
              <a:rPr lang="es-MX" sz="1800" dirty="0" smtClean="0"/>
              <a:t/>
            </a:r>
            <a:br>
              <a:rPr lang="es-MX" sz="1800" dirty="0" smtClean="0"/>
            </a:br>
            <a:r>
              <a:rPr lang="es-MX" sz="1800" dirty="0" smtClean="0"/>
              <a:t>                                      las almas se salven</a:t>
            </a:r>
            <a:r>
              <a:rPr lang="es-MX" sz="1800" dirty="0"/>
              <a:t/>
            </a:r>
            <a:br>
              <a:rPr lang="es-MX" sz="1800" dirty="0"/>
            </a:br>
            <a:endParaRPr lang="es-MX" sz="24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4" descr="http://www.aciprensa.com/Maria/Fatima/images/sorlu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96" y="3638330"/>
            <a:ext cx="1425120" cy="20949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8" descr="http://3.bp.blogspot.com/_t3CuLNLaf-M/TPUPJKjP1DI/AAAAAAAAAjc/QAtiXsyxI8U/s320/_nossasenhoraVF1_4cd8360d35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353202"/>
            <a:ext cx="1728192" cy="2380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7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b="1" dirty="0" smtClean="0">
                <a:latin typeface="Calibri" panose="020F0502020204030204" pitchFamily="34" charset="0"/>
              </a:rPr>
              <a:t>		¿Qué debemos hacer?</a:t>
            </a:r>
            <a:r>
              <a:rPr lang="es-MX" sz="1800" dirty="0" smtClean="0">
                <a:latin typeface="Calibri" panose="020F0502020204030204" pitchFamily="34" charset="0"/>
              </a:rPr>
              <a:t/>
            </a:r>
            <a:br>
              <a:rPr lang="es-MX" sz="1800" dirty="0" smtClean="0">
                <a:latin typeface="Calibri" panose="020F0502020204030204" pitchFamily="34" charset="0"/>
              </a:rPr>
            </a:br>
            <a:r>
              <a:rPr lang="es-MX" sz="1800" dirty="0" smtClean="0"/>
              <a:t>1</a:t>
            </a:r>
            <a:r>
              <a:rPr lang="es-MX" sz="1800" dirty="0"/>
              <a:t>) </a:t>
            </a:r>
            <a:r>
              <a:rPr lang="es-MX" sz="1800" dirty="0">
                <a:solidFill>
                  <a:srgbClr val="FF0000"/>
                </a:solidFill>
              </a:rPr>
              <a:t>Confesión Sacramental,</a:t>
            </a:r>
            <a:r>
              <a:rPr lang="es-MX" sz="1800" dirty="0"/>
              <a:t> que puede hacerse durante la semana antes o después del Primer Sábado de mes; </a:t>
            </a:r>
            <a:br>
              <a:rPr lang="es-MX" sz="1800" dirty="0"/>
            </a:br>
            <a:r>
              <a:rPr lang="es-MX" sz="1800" dirty="0"/>
              <a:t>2) </a:t>
            </a:r>
            <a:r>
              <a:rPr lang="es-MX" sz="1800" dirty="0">
                <a:solidFill>
                  <a:srgbClr val="FF0000"/>
                </a:solidFill>
              </a:rPr>
              <a:t>La Comunión </a:t>
            </a:r>
            <a:r>
              <a:rPr lang="es-MX" sz="1800" dirty="0"/>
              <a:t>el mismo </a:t>
            </a:r>
            <a:r>
              <a:rPr lang="es-MX" sz="1800" dirty="0">
                <a:solidFill>
                  <a:srgbClr val="FF0000"/>
                </a:solidFill>
              </a:rPr>
              <a:t>Primer Sábado de mes </a:t>
            </a:r>
            <a:r>
              <a:rPr lang="es-MX" sz="1800" dirty="0"/>
              <a:t/>
            </a:r>
            <a:br>
              <a:rPr lang="es-MX" sz="1800" dirty="0"/>
            </a:br>
            <a:r>
              <a:rPr lang="es-MX" sz="1800" dirty="0"/>
              <a:t>3) </a:t>
            </a:r>
            <a:r>
              <a:rPr lang="es-MX" sz="1800" dirty="0">
                <a:solidFill>
                  <a:srgbClr val="FF0000"/>
                </a:solidFill>
              </a:rPr>
              <a:t>Rezar</a:t>
            </a:r>
            <a:r>
              <a:rPr lang="es-MX" sz="1800" dirty="0"/>
              <a:t> una parte (cinco misterios) del </a:t>
            </a:r>
            <a:r>
              <a:rPr lang="es-MX" sz="1800" dirty="0" smtClean="0">
                <a:solidFill>
                  <a:srgbClr val="FF0000"/>
                </a:solidFill>
              </a:rPr>
              <a:t>Santo </a:t>
            </a:r>
            <a:r>
              <a:rPr lang="es-MX" sz="1800" dirty="0">
                <a:solidFill>
                  <a:srgbClr val="FF0000"/>
                </a:solidFill>
              </a:rPr>
              <a:t>Rosario</a:t>
            </a:r>
            <a:r>
              <a:rPr lang="es-MX" sz="1800" dirty="0"/>
              <a:t>; </a:t>
            </a:r>
            <a:br>
              <a:rPr lang="es-MX" sz="1800" dirty="0"/>
            </a:br>
            <a:r>
              <a:rPr lang="es-MX" sz="1800" dirty="0"/>
              <a:t>4) Hacer compañía a la Virgen Santísima durante un cuarto de hora </a:t>
            </a:r>
            <a:r>
              <a:rPr lang="es-MX" sz="1800" dirty="0">
                <a:solidFill>
                  <a:srgbClr val="FF0000"/>
                </a:solidFill>
              </a:rPr>
              <a:t>meditando</a:t>
            </a:r>
            <a:r>
              <a:rPr lang="es-MX" sz="1800" dirty="0"/>
              <a:t> o pensando en los misterios del Rosario; </a:t>
            </a:r>
            <a:br>
              <a:rPr lang="es-MX" sz="1800" dirty="0"/>
            </a:br>
            <a:r>
              <a:rPr lang="es-MX" sz="1800" dirty="0"/>
              <a:t>5) Hacer esto durante </a:t>
            </a:r>
            <a:r>
              <a:rPr lang="es-MX" sz="2000" b="1" u="sng" dirty="0" smtClean="0">
                <a:solidFill>
                  <a:srgbClr val="FF0000"/>
                </a:solidFill>
              </a:rPr>
              <a:t>CINCO</a:t>
            </a:r>
            <a:r>
              <a:rPr lang="es-MX" sz="1800" dirty="0" smtClean="0"/>
              <a:t> </a:t>
            </a:r>
            <a:r>
              <a:rPr lang="es-MX" sz="1800" dirty="0"/>
              <a:t>primeros sábados de mes sin interrupción; </a:t>
            </a:r>
            <a:br>
              <a:rPr lang="es-MX" sz="1800" dirty="0"/>
            </a:br>
            <a:r>
              <a:rPr lang="es-MX" sz="1800" dirty="0"/>
              <a:t>6) Tener la intención de </a:t>
            </a:r>
            <a:r>
              <a:rPr lang="es-MX" sz="1800" dirty="0">
                <a:solidFill>
                  <a:srgbClr val="FF0000"/>
                </a:solidFill>
              </a:rPr>
              <a:t>consolar</a:t>
            </a:r>
            <a:r>
              <a:rPr lang="es-MX" sz="1800" dirty="0"/>
              <a:t>, honrar y desagraviar al </a:t>
            </a:r>
            <a:r>
              <a:rPr lang="es-MX" sz="1800" dirty="0">
                <a:solidFill>
                  <a:srgbClr val="FF0000"/>
                </a:solidFill>
              </a:rPr>
              <a:t>Inmaculado Corazón de María.</a:t>
            </a:r>
            <a:r>
              <a:rPr lang="es-MX" sz="1800" dirty="0"/>
              <a:t> </a:t>
            </a:r>
            <a:br>
              <a:rPr lang="es-MX" sz="1800" dirty="0"/>
            </a:br>
            <a:r>
              <a:rPr lang="es-MX" sz="1800" dirty="0" smtClean="0"/>
              <a:t/>
            </a:r>
            <a:br>
              <a:rPr lang="es-MX" sz="1800" dirty="0" smtClean="0"/>
            </a:br>
            <a:endParaRPr lang="es-MX" sz="2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435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700" dirty="0"/>
              <a:t>para hacerme digno de </a:t>
            </a:r>
            <a:r>
              <a:rPr lang="es-MX" sz="2700" u="sng" dirty="0"/>
              <a:t>las promesas</a:t>
            </a:r>
            <a:r>
              <a:rPr lang="es-MX" sz="2700" dirty="0"/>
              <a:t> y bendiciones que generosamente </a:t>
            </a:r>
            <a:r>
              <a:rPr lang="es-MX" sz="2700" dirty="0" smtClean="0"/>
              <a:t>concedes </a:t>
            </a:r>
            <a:r>
              <a:rPr lang="es-MX" sz="2700" dirty="0"/>
              <a:t>a los que de veras te conocen, aman y </a:t>
            </a:r>
            <a:r>
              <a:rPr lang="es-MX" sz="2700" dirty="0" smtClean="0"/>
              <a:t>sirven</a:t>
            </a:r>
            <a:r>
              <a:rPr lang="es-MX" sz="2700" dirty="0"/>
              <a:t>. ¡Mira que soy pobre y humilde, </a:t>
            </a:r>
            <a:r>
              <a:rPr lang="es-MX" sz="2700" u="sng" dirty="0"/>
              <a:t>necesito de ti!</a:t>
            </a:r>
            <a:r>
              <a:rPr lang="es-MX" sz="2700" dirty="0"/>
              <a:t> ¡ Mira que soy torpe, y necesito de tu divina enseñanza para iluminar y guiar mi ignorancia</a:t>
            </a:r>
            <a:r>
              <a:rPr lang="es-MX" sz="2700" dirty="0" smtClean="0"/>
              <a:t>! ¡</a:t>
            </a:r>
            <a:r>
              <a:rPr lang="es-MX" sz="2700" dirty="0"/>
              <a:t>Mira que </a:t>
            </a:r>
            <a:r>
              <a:rPr lang="es-MX" sz="2700" u="sng" dirty="0"/>
              <a:t>soy muy débil</a:t>
            </a:r>
            <a:r>
              <a:rPr lang="es-MX" sz="2700" dirty="0"/>
              <a:t>, y caigo a cada momento y necesito tu apoyo para no desfallecer!</a:t>
            </a:r>
            <a:br>
              <a:rPr lang="es-MX" sz="2700" dirty="0"/>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448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lvl="0" algn="l"/>
            <a:r>
              <a:rPr lang="es-MX" sz="2800" b="1" dirty="0" smtClean="0">
                <a:latin typeface="Calibri" panose="020F0502020204030204" pitchFamily="34" charset="0"/>
              </a:rPr>
              <a:t>		¿Por qué Cinco?</a:t>
            </a:r>
            <a:r>
              <a:rPr lang="es-MX" sz="1800" dirty="0" smtClean="0">
                <a:latin typeface="Calibri" panose="020F0502020204030204" pitchFamily="34" charset="0"/>
              </a:rPr>
              <a:t/>
            </a:r>
            <a:br>
              <a:rPr lang="es-MX" sz="1800" dirty="0" smtClean="0">
                <a:latin typeface="Calibri" panose="020F0502020204030204" pitchFamily="34" charset="0"/>
              </a:rPr>
            </a:br>
            <a:r>
              <a:rPr lang="es-MX" sz="1800" dirty="0" smtClean="0"/>
              <a:t>Nuestro </a:t>
            </a:r>
            <a:r>
              <a:rPr lang="es-MX" sz="1800" dirty="0"/>
              <a:t>Señor le dijo a Lucía en mayo 29-30 de aquel año </a:t>
            </a:r>
            <a:r>
              <a:rPr lang="es-MX" sz="1400" dirty="0" smtClean="0"/>
              <a:t> </a:t>
            </a:r>
            <a:r>
              <a:rPr lang="es-MX" sz="1400" dirty="0"/>
              <a:t/>
            </a:r>
            <a:br>
              <a:rPr lang="es-MX" sz="1400" dirty="0"/>
            </a:br>
            <a:r>
              <a:rPr lang="es-MX" sz="1400" dirty="0">
                <a:solidFill>
                  <a:srgbClr val="FF0000"/>
                </a:solidFill>
              </a:rPr>
              <a:t>	</a:t>
            </a:r>
            <a:r>
              <a:rPr lang="es-MX" sz="1600" b="1" i="1" dirty="0" smtClean="0">
                <a:solidFill>
                  <a:srgbClr val="FF0000"/>
                </a:solidFill>
              </a:rPr>
              <a:t>"</a:t>
            </a:r>
            <a:r>
              <a:rPr lang="es-MX" sz="1600" b="1" i="1" dirty="0">
                <a:solidFill>
                  <a:srgbClr val="FF0000"/>
                </a:solidFill>
              </a:rPr>
              <a:t>Mi hija, el motivo es sencillo: hay cinco maneras con las cuales la gente ofenden y blasfeman contra el Inmaculado Corazón de María: </a:t>
            </a:r>
            <a:r>
              <a:rPr lang="es-MX" sz="1600" b="1" i="1" dirty="0" smtClean="0">
                <a:solidFill>
                  <a:srgbClr val="FF0000"/>
                </a:solidFill>
              </a:rPr>
              <a:t/>
            </a:r>
            <a:br>
              <a:rPr lang="es-MX" sz="1600" b="1" i="1" dirty="0" smtClean="0">
                <a:solidFill>
                  <a:srgbClr val="FF0000"/>
                </a:solidFill>
              </a:rPr>
            </a:br>
            <a:r>
              <a:rPr lang="es-MX" sz="1800" b="1" i="1" dirty="0" smtClean="0"/>
              <a:t>1. </a:t>
            </a:r>
            <a:r>
              <a:rPr lang="es-MX" sz="1800" dirty="0"/>
              <a:t>Las blasfemias contra la Inmaculada Concepción de María</a:t>
            </a:r>
            <a:r>
              <a:rPr lang="es-MX" sz="1800" dirty="0" smtClean="0"/>
              <a:t>.</a:t>
            </a:r>
            <a:br>
              <a:rPr lang="es-MX" sz="1800" dirty="0" smtClean="0"/>
            </a:br>
            <a:r>
              <a:rPr lang="es-MX" sz="1800" dirty="0" smtClean="0"/>
              <a:t> </a:t>
            </a:r>
            <a:r>
              <a:rPr lang="es-MX" sz="1800" dirty="0"/>
              <a:t/>
            </a:r>
            <a:br>
              <a:rPr lang="es-MX" sz="1800" dirty="0"/>
            </a:br>
            <a:r>
              <a:rPr lang="es-MX" sz="1800" b="1" i="1" dirty="0" smtClean="0"/>
              <a:t>2. </a:t>
            </a:r>
            <a:r>
              <a:rPr lang="es-MX" sz="1800" dirty="0" smtClean="0"/>
              <a:t>Las </a:t>
            </a:r>
            <a:r>
              <a:rPr lang="es-MX" sz="1800" dirty="0"/>
              <a:t>blasfemias contra la virginidad perpetua, antes del parto, en el parto y después del parto de María. </a:t>
            </a:r>
            <a:r>
              <a:rPr lang="es-MX" sz="1800" dirty="0" smtClean="0"/>
              <a:t/>
            </a:r>
            <a:br>
              <a:rPr lang="es-MX" sz="1800" dirty="0" smtClean="0"/>
            </a:br>
            <a:r>
              <a:rPr lang="es-MX" sz="1800" dirty="0"/>
              <a:t/>
            </a:r>
            <a:br>
              <a:rPr lang="es-MX" sz="1800" dirty="0"/>
            </a:br>
            <a:r>
              <a:rPr lang="es-MX" sz="1800" b="1" dirty="0"/>
              <a:t>3</a:t>
            </a:r>
            <a:r>
              <a:rPr lang="es-MX" sz="1800" b="1" dirty="0" smtClean="0"/>
              <a:t>.</a:t>
            </a:r>
            <a:r>
              <a:rPr lang="es-MX" sz="1800" dirty="0" smtClean="0"/>
              <a:t> Las </a:t>
            </a:r>
            <a:r>
              <a:rPr lang="es-MX" sz="1800" dirty="0"/>
              <a:t>blasfemias contra su Maternidad Divina cuando se niega que ella es Madre de Dios y al mismo tiempo se niega su maternidad espiritual de la humanidad como medianera de todas las gracias divinas. </a:t>
            </a:r>
            <a:br>
              <a:rPr lang="es-MX" sz="1800" dirty="0"/>
            </a:br>
            <a:endParaRPr lang="es-MX" sz="1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80990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lvl="0" algn="l"/>
            <a:r>
              <a:rPr lang="es-MX" sz="1800" b="1" dirty="0" smtClean="0"/>
              <a:t>4</a:t>
            </a:r>
            <a:r>
              <a:rPr lang="es-MX" sz="1800" b="1" dirty="0"/>
              <a:t>.</a:t>
            </a:r>
            <a:r>
              <a:rPr lang="es-MX" sz="1800" dirty="0"/>
              <a:t> Los escándalos de aquellos que tratan públicamente de implantar en los corazones de niños indiferencia, desprecio y más aún, odio contra Nuestra Madre Inmaculada. </a:t>
            </a:r>
            <a:br>
              <a:rPr lang="es-MX" sz="1800" dirty="0"/>
            </a:br>
            <a:r>
              <a:rPr lang="es-MX" sz="1800" dirty="0" smtClean="0"/>
              <a:t/>
            </a:r>
            <a:br>
              <a:rPr lang="es-MX" sz="1800" dirty="0" smtClean="0"/>
            </a:br>
            <a:r>
              <a:rPr lang="es-MX" sz="1800" b="1" dirty="0" smtClean="0"/>
              <a:t>5</a:t>
            </a:r>
            <a:r>
              <a:rPr lang="es-MX" sz="1800" b="1" dirty="0"/>
              <a:t>.</a:t>
            </a:r>
            <a:r>
              <a:rPr lang="es-MX" sz="1800" dirty="0"/>
              <a:t> Aquellos que directamente insultan a la Virgen María en sus sagradas imágenes." "He aquí, hija mía, la razón por qué el Inmaculado Corazón de María (Mi Madre) me hace pedir por este pequeño acto de reparación, y a motivo de él, más de Mi misericordia para perdonar a las almas que han tenido la desgracia de ofenderla." </a:t>
            </a:r>
            <a:r>
              <a:rPr lang="es-MX" sz="1800" dirty="0" smtClean="0"/>
              <a:t> </a:t>
            </a:r>
            <a:r>
              <a:rPr lang="es-MX" sz="1800" dirty="0"/>
              <a:t/>
            </a:r>
            <a:br>
              <a:rPr lang="es-MX" sz="1800" dirty="0"/>
            </a:br>
            <a:r>
              <a:rPr lang="es-MX" sz="1600" dirty="0"/>
              <a:t/>
            </a:r>
            <a:br>
              <a:rPr lang="es-MX" sz="1600" dirty="0"/>
            </a:br>
            <a:endParaRPr lang="es-MX" sz="12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87947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542900"/>
          </a:xfrm>
        </p:spPr>
        <p:txBody>
          <a:bodyPr anchor="t" anchorCtr="0">
            <a:noAutofit/>
          </a:bodyPr>
          <a:lstStyle/>
          <a:p>
            <a:r>
              <a:rPr lang="es-MX" sz="2800" b="1" dirty="0" smtClean="0">
                <a:latin typeface="Calibri" panose="020F0502020204030204" pitchFamily="34" charset="0"/>
              </a:rPr>
              <a:t>*</a:t>
            </a:r>
            <a:r>
              <a:rPr lang="es-MX" sz="2400" b="1" dirty="0">
                <a:latin typeface="Calibri" panose="020F0502020204030204" pitchFamily="34" charset="0"/>
              </a:rPr>
              <a:t>Virtudes que se obtienen con la C</a:t>
            </a:r>
            <a:r>
              <a:rPr lang="es-MX" sz="2400" b="1" dirty="0" smtClean="0">
                <a:latin typeface="Calibri" panose="020F0502020204030204" pitchFamily="34" charset="0"/>
              </a:rPr>
              <a:t>onsagración</a:t>
            </a:r>
            <a:br>
              <a:rPr lang="es-MX" sz="2400" b="1" dirty="0" smtClean="0">
                <a:latin typeface="Calibri" panose="020F0502020204030204" pitchFamily="34" charset="0"/>
              </a:rPr>
            </a:br>
            <a:r>
              <a:rPr lang="es-MX" sz="2800" b="1" dirty="0">
                <a:latin typeface="Calibri" panose="020F0502020204030204" pitchFamily="34" charset="0"/>
              </a:rPr>
              <a:t/>
            </a:r>
            <a:br>
              <a:rPr lang="es-MX" sz="2800" b="1" dirty="0">
                <a:latin typeface="Calibri" panose="020F0502020204030204" pitchFamily="34" charset="0"/>
              </a:rPr>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Abrir llave"/>
          <p:cNvSpPr/>
          <p:nvPr/>
        </p:nvSpPr>
        <p:spPr>
          <a:xfrm>
            <a:off x="2627784" y="2156036"/>
            <a:ext cx="180020" cy="11289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 name="3 CuadroTexto"/>
          <p:cNvSpPr txBox="1"/>
          <p:nvPr/>
        </p:nvSpPr>
        <p:spPr>
          <a:xfrm>
            <a:off x="2807804" y="2156036"/>
            <a:ext cx="2484276" cy="3416320"/>
          </a:xfrm>
          <a:prstGeom prst="rect">
            <a:avLst/>
          </a:prstGeom>
          <a:noFill/>
        </p:spPr>
        <p:txBody>
          <a:bodyPr wrap="square" rtlCol="0">
            <a:spAutoFit/>
          </a:bodyPr>
          <a:lstStyle/>
          <a:p>
            <a:r>
              <a:rPr lang="es-MX" sz="1600" b="1" dirty="0">
                <a:latin typeface="+mj-lt"/>
              </a:rPr>
              <a:t> </a:t>
            </a:r>
            <a:r>
              <a:rPr lang="es-MX" sz="2400" dirty="0">
                <a:latin typeface="+mj-lt"/>
              </a:rPr>
              <a:t>1. Fe, </a:t>
            </a:r>
            <a:br>
              <a:rPr lang="es-MX" sz="2400" dirty="0">
                <a:latin typeface="+mj-lt"/>
              </a:rPr>
            </a:br>
            <a:r>
              <a:rPr lang="es-MX" sz="2400" dirty="0">
                <a:latin typeface="+mj-lt"/>
              </a:rPr>
              <a:t>2. Esperanza, </a:t>
            </a:r>
            <a:br>
              <a:rPr lang="es-MX" sz="2400" dirty="0">
                <a:latin typeface="+mj-lt"/>
              </a:rPr>
            </a:br>
            <a:r>
              <a:rPr lang="es-MX" sz="2400" dirty="0">
                <a:latin typeface="+mj-lt"/>
              </a:rPr>
              <a:t>3. Caridad,</a:t>
            </a:r>
            <a:br>
              <a:rPr lang="es-MX" sz="2400" dirty="0">
                <a:latin typeface="+mj-lt"/>
              </a:rPr>
            </a:br>
            <a:r>
              <a:rPr lang="es-MX" sz="2400" dirty="0" smtClean="0">
                <a:latin typeface="+mj-lt"/>
              </a:rPr>
              <a:t>4</a:t>
            </a:r>
            <a:r>
              <a:rPr lang="es-MX" sz="2400" dirty="0">
                <a:latin typeface="+mj-lt"/>
              </a:rPr>
              <a:t>. Humildad, </a:t>
            </a:r>
            <a:br>
              <a:rPr lang="es-MX" sz="2400" dirty="0">
                <a:latin typeface="+mj-lt"/>
              </a:rPr>
            </a:br>
            <a:r>
              <a:rPr lang="es-MX" sz="2400" dirty="0">
                <a:latin typeface="+mj-lt"/>
              </a:rPr>
              <a:t>5</a:t>
            </a:r>
            <a:r>
              <a:rPr lang="es-MX" sz="2400" dirty="0" smtClean="0">
                <a:latin typeface="+mj-lt"/>
              </a:rPr>
              <a:t>. Obediencia </a:t>
            </a:r>
          </a:p>
          <a:p>
            <a:r>
              <a:rPr lang="es-MX" sz="2400" dirty="0" smtClean="0">
                <a:latin typeface="+mj-lt"/>
              </a:rPr>
              <a:t>6. Paciencia</a:t>
            </a:r>
            <a:r>
              <a:rPr lang="es-MX" sz="2400" dirty="0">
                <a:latin typeface="+mj-lt"/>
              </a:rPr>
              <a:t>,</a:t>
            </a:r>
            <a:br>
              <a:rPr lang="es-MX" sz="2400" dirty="0">
                <a:latin typeface="+mj-lt"/>
              </a:rPr>
            </a:br>
            <a:r>
              <a:rPr lang="es-MX" sz="2400" dirty="0" smtClean="0">
                <a:latin typeface="+mj-lt"/>
              </a:rPr>
              <a:t>7. </a:t>
            </a:r>
            <a:r>
              <a:rPr lang="es-MX" sz="2400" dirty="0">
                <a:latin typeface="+mj-lt"/>
              </a:rPr>
              <a:t>Perseverancia, </a:t>
            </a:r>
            <a:br>
              <a:rPr lang="es-MX" sz="2400" dirty="0">
                <a:latin typeface="+mj-lt"/>
              </a:rPr>
            </a:br>
            <a:r>
              <a:rPr lang="es-MX" sz="2400" b="1" dirty="0">
                <a:latin typeface="+mj-lt"/>
              </a:rPr>
              <a:t/>
            </a:r>
            <a:br>
              <a:rPr lang="es-MX" sz="2400" b="1" dirty="0">
                <a:latin typeface="+mj-lt"/>
              </a:rPr>
            </a:br>
            <a:endParaRPr lang="es-MX" sz="2400" dirty="0">
              <a:latin typeface="+mj-lt"/>
            </a:endParaRPr>
          </a:p>
        </p:txBody>
      </p:sp>
      <p:sp>
        <p:nvSpPr>
          <p:cNvPr id="6" name="5 CuadroTexto"/>
          <p:cNvSpPr txBox="1"/>
          <p:nvPr/>
        </p:nvSpPr>
        <p:spPr>
          <a:xfrm>
            <a:off x="1259632" y="2517320"/>
            <a:ext cx="1656184" cy="646331"/>
          </a:xfrm>
          <a:prstGeom prst="rect">
            <a:avLst/>
          </a:prstGeom>
          <a:noFill/>
        </p:spPr>
        <p:txBody>
          <a:bodyPr wrap="square" rtlCol="0">
            <a:spAutoFit/>
          </a:bodyPr>
          <a:lstStyle/>
          <a:p>
            <a:pPr algn="ctr"/>
            <a:r>
              <a:rPr lang="es-MX" b="1" dirty="0" smtClean="0"/>
              <a:t>Virtudes teologales</a:t>
            </a:r>
            <a:endParaRPr lang="es-MX" b="1" dirty="0"/>
          </a:p>
        </p:txBody>
      </p:sp>
      <p:sp>
        <p:nvSpPr>
          <p:cNvPr id="7" name="6 Abrir llave"/>
          <p:cNvSpPr/>
          <p:nvPr/>
        </p:nvSpPr>
        <p:spPr>
          <a:xfrm>
            <a:off x="2633452" y="3355104"/>
            <a:ext cx="174352" cy="144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7 CuadroTexto"/>
          <p:cNvSpPr txBox="1"/>
          <p:nvPr/>
        </p:nvSpPr>
        <p:spPr>
          <a:xfrm>
            <a:off x="1228676" y="3645024"/>
            <a:ext cx="1656184" cy="646331"/>
          </a:xfrm>
          <a:prstGeom prst="rect">
            <a:avLst/>
          </a:prstGeom>
          <a:noFill/>
        </p:spPr>
        <p:txBody>
          <a:bodyPr wrap="square" rtlCol="0">
            <a:spAutoFit/>
          </a:bodyPr>
          <a:lstStyle/>
          <a:p>
            <a:pPr algn="ctr"/>
            <a:r>
              <a:rPr lang="es-MX" b="1" dirty="0" smtClean="0"/>
              <a:t>Virtudes morales</a:t>
            </a:r>
            <a:endParaRPr lang="es-MX" b="1" dirty="0"/>
          </a:p>
        </p:txBody>
      </p:sp>
      <p:sp>
        <p:nvSpPr>
          <p:cNvPr id="9" name="8 CuadroTexto"/>
          <p:cNvSpPr txBox="1"/>
          <p:nvPr/>
        </p:nvSpPr>
        <p:spPr>
          <a:xfrm>
            <a:off x="5004048" y="2110204"/>
            <a:ext cx="2808312" cy="2985433"/>
          </a:xfrm>
          <a:prstGeom prst="rect">
            <a:avLst/>
          </a:prstGeom>
          <a:noFill/>
        </p:spPr>
        <p:txBody>
          <a:bodyPr wrap="square" rtlCol="0">
            <a:spAutoFit/>
          </a:bodyPr>
          <a:lstStyle/>
          <a:p>
            <a:r>
              <a:rPr lang="es-MX" sz="2400" dirty="0">
                <a:latin typeface="+mj-lt"/>
              </a:rPr>
              <a:t/>
            </a:r>
            <a:br>
              <a:rPr lang="es-MX" sz="2400" dirty="0">
                <a:latin typeface="+mj-lt"/>
              </a:rPr>
            </a:br>
            <a:endParaRPr lang="es-MX" sz="2400" dirty="0" smtClean="0">
              <a:latin typeface="+mj-lt"/>
            </a:endParaRPr>
          </a:p>
          <a:p>
            <a:endParaRPr lang="es-MX" sz="2400" dirty="0">
              <a:latin typeface="+mj-lt"/>
            </a:endParaRPr>
          </a:p>
          <a:p>
            <a:r>
              <a:rPr lang="es-MX" sz="2000" dirty="0" smtClean="0">
                <a:latin typeface="+mj-lt"/>
              </a:rPr>
              <a:t>4. Soberbia. Orgullo </a:t>
            </a:r>
          </a:p>
          <a:p>
            <a:endParaRPr lang="es-MX" sz="2400" dirty="0">
              <a:latin typeface="+mj-lt"/>
            </a:endParaRPr>
          </a:p>
          <a:p>
            <a:r>
              <a:rPr lang="es-MX" sz="2400" dirty="0" smtClean="0">
                <a:latin typeface="+mj-lt"/>
              </a:rPr>
              <a:t>6</a:t>
            </a:r>
            <a:r>
              <a:rPr lang="es-MX" sz="2400" dirty="0">
                <a:latin typeface="+mj-lt"/>
              </a:rPr>
              <a:t>. </a:t>
            </a:r>
            <a:r>
              <a:rPr lang="es-MX" sz="2400" dirty="0" smtClean="0">
                <a:latin typeface="+mj-lt"/>
              </a:rPr>
              <a:t>Ira </a:t>
            </a:r>
            <a:r>
              <a:rPr lang="es-MX" sz="2400" dirty="0">
                <a:latin typeface="+mj-lt"/>
              </a:rPr>
              <a:t/>
            </a:r>
            <a:br>
              <a:rPr lang="es-MX" sz="2400" dirty="0">
                <a:latin typeface="+mj-lt"/>
              </a:rPr>
            </a:br>
            <a:r>
              <a:rPr lang="es-MX" sz="2400" dirty="0">
                <a:latin typeface="+mj-lt"/>
              </a:rPr>
              <a:t>7. </a:t>
            </a:r>
            <a:r>
              <a:rPr lang="es-MX" sz="2400" dirty="0" smtClean="0">
                <a:latin typeface="+mj-lt"/>
              </a:rPr>
              <a:t>Pereza</a:t>
            </a:r>
            <a:r>
              <a:rPr lang="es-MX" sz="2400" b="1" dirty="0">
                <a:latin typeface="+mj-lt"/>
              </a:rPr>
              <a:t/>
            </a:r>
            <a:br>
              <a:rPr lang="es-MX" sz="2400" b="1" dirty="0">
                <a:latin typeface="+mj-lt"/>
              </a:rPr>
            </a:br>
            <a:endParaRPr lang="es-MX" sz="2400" dirty="0">
              <a:latin typeface="+mj-lt"/>
            </a:endParaRPr>
          </a:p>
        </p:txBody>
      </p:sp>
      <p:sp>
        <p:nvSpPr>
          <p:cNvPr id="10" name="9 Cerrar llave"/>
          <p:cNvSpPr/>
          <p:nvPr/>
        </p:nvSpPr>
        <p:spPr>
          <a:xfrm>
            <a:off x="4716016" y="3284985"/>
            <a:ext cx="360040" cy="5792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Abrir llave"/>
          <p:cNvSpPr/>
          <p:nvPr/>
        </p:nvSpPr>
        <p:spPr>
          <a:xfrm>
            <a:off x="5940152" y="4077072"/>
            <a:ext cx="216024" cy="1728192"/>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CuadroTexto"/>
          <p:cNvSpPr txBox="1"/>
          <p:nvPr/>
        </p:nvSpPr>
        <p:spPr>
          <a:xfrm>
            <a:off x="5076056" y="4903936"/>
            <a:ext cx="2160240" cy="369332"/>
          </a:xfrm>
          <a:prstGeom prst="rect">
            <a:avLst/>
          </a:prstGeom>
          <a:noFill/>
        </p:spPr>
        <p:txBody>
          <a:bodyPr wrap="square" rtlCol="0">
            <a:spAutoFit/>
          </a:bodyPr>
          <a:lstStyle/>
          <a:p>
            <a:r>
              <a:rPr lang="es-MX" b="1" dirty="0" smtClean="0"/>
              <a:t>Pecados Capitales</a:t>
            </a:r>
            <a:endParaRPr lang="es-MX" b="1" dirty="0"/>
          </a:p>
        </p:txBody>
      </p:sp>
      <p:sp>
        <p:nvSpPr>
          <p:cNvPr id="13" name="12 Cerrar llave"/>
          <p:cNvSpPr/>
          <p:nvPr/>
        </p:nvSpPr>
        <p:spPr>
          <a:xfrm>
            <a:off x="4788024" y="3933056"/>
            <a:ext cx="180020" cy="4311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13 Cerrar llave"/>
          <p:cNvSpPr/>
          <p:nvPr/>
        </p:nvSpPr>
        <p:spPr>
          <a:xfrm>
            <a:off x="4932040" y="4365104"/>
            <a:ext cx="180020" cy="4311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11247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b="1" dirty="0">
                <a:latin typeface="Calibri" panose="020F0502020204030204" pitchFamily="34" charset="0"/>
              </a:rPr>
              <a:t>*A Jesús por </a:t>
            </a:r>
            <a:r>
              <a:rPr lang="es-MX" sz="2800" b="1" dirty="0" smtClean="0">
                <a:latin typeface="Calibri" panose="020F0502020204030204" pitchFamily="34" charset="0"/>
              </a:rPr>
              <a:t>María</a:t>
            </a:r>
            <a:br>
              <a:rPr lang="es-MX" sz="2800" b="1" dirty="0" smtClean="0">
                <a:latin typeface="Calibri" panose="020F0502020204030204" pitchFamily="34" charset="0"/>
              </a:rPr>
            </a:br>
            <a:r>
              <a:rPr lang="es-MX" sz="2400" i="1" dirty="0" smtClean="0"/>
              <a:t>Por </a:t>
            </a:r>
            <a:r>
              <a:rPr lang="es-MX" sz="2400" i="1" dirty="0"/>
              <a:t>María vino Jesús la </a:t>
            </a:r>
            <a:r>
              <a:rPr lang="es-MX" sz="2400" i="1" dirty="0" smtClean="0"/>
              <a:t>1ra </a:t>
            </a:r>
            <a:r>
              <a:rPr lang="es-MX" sz="2400" i="1" dirty="0"/>
              <a:t>vez, por María </a:t>
            </a:r>
            <a:r>
              <a:rPr lang="es-MX" sz="2400" i="1" dirty="0" smtClean="0"/>
              <a:t>vendrá Jesús </a:t>
            </a:r>
            <a:r>
              <a:rPr lang="es-MX" sz="2400" i="1" dirty="0"/>
              <a:t>por 2da vez pero de otro </a:t>
            </a:r>
            <a:r>
              <a:rPr lang="es-MX" sz="2400" i="1" dirty="0" smtClean="0"/>
              <a:t>modo</a:t>
            </a:r>
            <a:br>
              <a:rPr lang="es-MX" sz="2400" i="1" dirty="0" smtClean="0"/>
            </a:br>
            <a:r>
              <a:rPr lang="es-MX" sz="2400" i="1" dirty="0"/>
              <a:t/>
            </a:r>
            <a:br>
              <a:rPr lang="es-MX" sz="2400" i="1" dirty="0"/>
            </a:br>
            <a:endParaRPr lang="es-MX" sz="2800" i="1"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194" name="Picture 2" descr="http://www.iglesiaenvillahermosa.com/userfiles/images/beso_a_m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282" y="3140968"/>
            <a:ext cx="3015419" cy="2165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www.forodefotos.com/attachments/fotos-san-fermin/38692d1347328254-fotos-de-jesus-jesus-bebe-m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65" y="3135234"/>
            <a:ext cx="1641559" cy="2171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www.santisimorosario.santisimavirgen.com.ar/images/misterios_rosario/5_glorio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943314"/>
            <a:ext cx="1983038" cy="25551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42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b="1" dirty="0" smtClean="0">
                <a:latin typeface="Calibri" panose="020F0502020204030204" pitchFamily="34" charset="0"/>
              </a:rPr>
              <a:t>ORACIÓN FINAL</a:t>
            </a:r>
            <a:r>
              <a:rPr lang="es-MX" sz="2800" dirty="0" smtClean="0"/>
              <a:t/>
            </a:r>
            <a:br>
              <a:rPr lang="es-MX" sz="2800" dirty="0" smtClean="0"/>
            </a:br>
            <a:r>
              <a:rPr lang="es-MX" sz="2400" dirty="0" smtClean="0"/>
              <a:t>Oh </a:t>
            </a:r>
            <a:r>
              <a:rPr lang="es-MX" sz="2400" dirty="0"/>
              <a:t>Señora mía, Oh Madre mía. </a:t>
            </a:r>
            <a:r>
              <a:rPr lang="es-MX" sz="2400" dirty="0" smtClean="0"/>
              <a:t/>
            </a:r>
            <a:br>
              <a:rPr lang="es-MX" sz="2400" dirty="0" smtClean="0"/>
            </a:br>
            <a:r>
              <a:rPr lang="es-MX" sz="2400" dirty="0" smtClean="0"/>
              <a:t>Yo </a:t>
            </a:r>
            <a:r>
              <a:rPr lang="es-MX" sz="2400" dirty="0"/>
              <a:t>me entrego del todo </a:t>
            </a:r>
            <a:r>
              <a:rPr lang="es-MX" sz="2400" dirty="0" smtClean="0"/>
              <a:t>a Ti.</a:t>
            </a:r>
            <a:br>
              <a:rPr lang="es-MX" sz="2400" dirty="0" smtClean="0"/>
            </a:br>
            <a:r>
              <a:rPr lang="es-MX" sz="2400" dirty="0" smtClean="0"/>
              <a:t> </a:t>
            </a:r>
            <a:r>
              <a:rPr lang="es-MX" sz="2400" dirty="0"/>
              <a:t>Y en prueba de mi filial afecto te consagro desde este </a:t>
            </a:r>
            <a:r>
              <a:rPr lang="es-MX" sz="2400" dirty="0" smtClean="0"/>
              <a:t>día y para siempre</a:t>
            </a:r>
            <a:br>
              <a:rPr lang="es-MX" sz="2400" dirty="0" smtClean="0"/>
            </a:br>
            <a:r>
              <a:rPr lang="es-MX" sz="2400" dirty="0" smtClean="0"/>
              <a:t> </a:t>
            </a:r>
            <a:r>
              <a:rPr lang="es-MX" sz="2400" dirty="0"/>
              <a:t>mis ojos, mis oídos, </a:t>
            </a:r>
            <a:r>
              <a:rPr lang="es-MX" sz="2400" dirty="0" smtClean="0"/>
              <a:t>mi lengua</a:t>
            </a:r>
            <a:r>
              <a:rPr lang="es-MX" sz="2400" dirty="0"/>
              <a:t>, mi corazón, </a:t>
            </a:r>
            <a:r>
              <a:rPr lang="es-MX" sz="2400" dirty="0" smtClean="0"/>
              <a:t/>
            </a:r>
            <a:br>
              <a:rPr lang="es-MX" sz="2400" dirty="0" smtClean="0"/>
            </a:br>
            <a:r>
              <a:rPr lang="es-MX" sz="2400" dirty="0" smtClean="0"/>
              <a:t>en </a:t>
            </a:r>
            <a:r>
              <a:rPr lang="es-MX" sz="2400" dirty="0"/>
              <a:t>una palabra: todo mi ser.</a:t>
            </a:r>
            <a:br>
              <a:rPr lang="es-MX" sz="2400" dirty="0"/>
            </a:br>
            <a:r>
              <a:rPr lang="es-MX" sz="2400" dirty="0"/>
              <a:t>Y ya que soy tuyo, Oh Madre de Bondad, </a:t>
            </a:r>
            <a:r>
              <a:rPr lang="es-MX" sz="2400" dirty="0" smtClean="0"/>
              <a:t>guárdame </a:t>
            </a:r>
            <a:r>
              <a:rPr lang="es-MX" sz="2400" dirty="0"/>
              <a:t>y defiéndeme, como hijo y</a:t>
            </a:r>
            <a:br>
              <a:rPr lang="es-MX" sz="2400" dirty="0"/>
            </a:br>
            <a:r>
              <a:rPr lang="es-MX" sz="2400" dirty="0"/>
              <a:t>posesión tuya, Amén</a:t>
            </a:r>
            <a:br>
              <a:rPr lang="es-MX" sz="2400" dirty="0"/>
            </a:br>
            <a:endParaRPr lang="es-MX" sz="2800" dirty="0"/>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51916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528" y="1734924"/>
            <a:ext cx="6277816" cy="392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33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u="sng" dirty="0"/>
              <a:t>Sé todo para mí, Sagrado Corazón de Jesús</a:t>
            </a:r>
            <a:r>
              <a:rPr lang="es-MX" sz="2800" dirty="0"/>
              <a:t>: socorro de mi miseria, fuego de mis ojos; sostén de mis pasos, remedio de mis males; auxilio en toda necesidad. De ti lo espera todo mi pobre corazón. Tú lo animas y lo invitas repetidas veces como lo dijiste en tu Evangelio: "venid a mí; aprended de mí; pedid; llamad..." A las puertas de tu Corazón vengo hoy</a:t>
            </a:r>
            <a:r>
              <a:rPr lang="es-MX" sz="2800" dirty="0" smtClean="0"/>
              <a:t>;</a:t>
            </a: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44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2800" dirty="0"/>
              <a:t> </a:t>
            </a:r>
            <a:r>
              <a:rPr lang="es-MX" sz="2800" u="sng" dirty="0"/>
              <a:t>y llamo, y pido, y espero</a:t>
            </a:r>
            <a:r>
              <a:rPr lang="es-MX" sz="2800" dirty="0"/>
              <a:t>. </a:t>
            </a:r>
            <a:r>
              <a:rPr lang="es-MX" sz="2800" dirty="0" smtClean="0"/>
              <a:t/>
            </a:r>
            <a:br>
              <a:rPr lang="es-MX" sz="2800" dirty="0" smtClean="0"/>
            </a:br>
            <a:r>
              <a:rPr lang="es-MX" sz="2800" dirty="0" smtClean="0"/>
              <a:t>El </a:t>
            </a:r>
            <a:r>
              <a:rPr lang="es-MX" sz="2800" dirty="0"/>
              <a:t>mío, te lo entrego Señor</a:t>
            </a:r>
            <a:r>
              <a:rPr lang="es-MX" sz="2800" dirty="0" smtClean="0"/>
              <a:t>,</a:t>
            </a:r>
            <a:br>
              <a:rPr lang="es-MX" sz="2800" dirty="0" smtClean="0"/>
            </a:br>
            <a:r>
              <a:rPr lang="es-MX" sz="2800" dirty="0" smtClean="0"/>
              <a:t> </a:t>
            </a:r>
            <a:r>
              <a:rPr lang="es-MX" sz="2800" dirty="0"/>
              <a:t>firme, formal y para siempre.</a:t>
            </a:r>
            <a:br>
              <a:rPr lang="es-MX" sz="2800" dirty="0"/>
            </a:br>
            <a:r>
              <a:rPr lang="es-MX" sz="2800" dirty="0"/>
              <a:t>Tómalo tú, y </a:t>
            </a:r>
            <a:r>
              <a:rPr lang="es-MX" sz="2800" u="sng" dirty="0"/>
              <a:t>dadme</a:t>
            </a:r>
            <a:r>
              <a:rPr lang="es-MX" sz="2800" dirty="0"/>
              <a:t> en cambio </a:t>
            </a:r>
            <a:r>
              <a:rPr lang="es-MX" sz="2800" u="sng" dirty="0"/>
              <a:t>lo que</a:t>
            </a:r>
            <a:r>
              <a:rPr lang="es-MX" sz="2800" dirty="0"/>
              <a:t> sabes </a:t>
            </a:r>
            <a:r>
              <a:rPr lang="es-MX" sz="2800" u="sng" dirty="0"/>
              <a:t>me conviene para vivir bien en la tierra y feliz en la eternidad.</a:t>
            </a:r>
            <a:r>
              <a:rPr lang="es-MX" sz="2800" dirty="0"/>
              <a:t> </a:t>
            </a:r>
            <a:r>
              <a:rPr lang="es-MX" sz="2800" dirty="0" smtClean="0"/>
              <a:t/>
            </a:r>
            <a:br>
              <a:rPr lang="es-MX" sz="2800" dirty="0" smtClean="0"/>
            </a:br>
            <a:r>
              <a:rPr lang="es-MX" sz="2800" dirty="0" smtClean="0"/>
              <a:t>Amén.</a:t>
            </a:r>
            <a:br>
              <a:rPr lang="es-MX" sz="2800" dirty="0" smtClean="0"/>
            </a:br>
            <a:r>
              <a:rPr lang="es-MX" sz="2000" dirty="0" smtClean="0"/>
              <a:t>SAGRADO CORAZÓN DE JESUS. </a:t>
            </a:r>
            <a:r>
              <a:rPr lang="es-MX" sz="2000" i="1" dirty="0" smtClean="0"/>
              <a:t>En Vos Confío.</a:t>
            </a:r>
            <a:br>
              <a:rPr lang="es-MX" sz="2000" i="1" dirty="0" smtClean="0"/>
            </a:br>
            <a:r>
              <a:rPr lang="es-MX" sz="2000" dirty="0" smtClean="0"/>
              <a:t>INMACULADO CORAZÓN DE MARIA. </a:t>
            </a:r>
            <a:r>
              <a:rPr lang="es-MX" sz="2000" i="1" dirty="0" smtClean="0"/>
              <a:t>Sed la Salvación de Nuestras Almas.</a:t>
            </a:r>
            <a:endParaRPr lang="es-MX" sz="20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44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sz="5400" b="1" dirty="0" smtClean="0">
                <a:latin typeface="Calibri" panose="020F0502020204030204" pitchFamily="34" charset="0"/>
              </a:rPr>
              <a:t>¿Por qué?</a:t>
            </a:r>
            <a:r>
              <a:rPr lang="es-MX" sz="2800" b="1" dirty="0" smtClean="0">
                <a:latin typeface="Calibri" panose="020F0502020204030204" pitchFamily="34" charset="0"/>
              </a:rPr>
              <a:t/>
            </a:r>
            <a:br>
              <a:rPr lang="es-MX" sz="2800" b="1" dirty="0" smtClean="0">
                <a:latin typeface="Calibri" panose="020F0502020204030204" pitchFamily="34" charset="0"/>
              </a:rPr>
            </a:br>
            <a:endParaRPr lang="es-MX" sz="2800"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http://bhip123.bhipglobal-mexico.com/wp-content/uploads/2012/03/pregun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00" y="2782019"/>
            <a:ext cx="2807221" cy="280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3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pPr algn="l"/>
            <a:r>
              <a:rPr lang="es-MX" sz="2800" b="1" dirty="0">
                <a:latin typeface="Calibri" panose="020F0502020204030204" pitchFamily="34" charset="0"/>
              </a:rPr>
              <a:t>“Porque quiero que toda Mi Iglesia reconozca esa </a:t>
            </a:r>
            <a:r>
              <a:rPr lang="es-MX" sz="2800" b="1" dirty="0" smtClean="0">
                <a:latin typeface="Calibri" panose="020F0502020204030204" pitchFamily="34" charset="0"/>
              </a:rPr>
              <a:t>consagración como </a:t>
            </a:r>
            <a:r>
              <a:rPr lang="es-MX" sz="2800" b="1" dirty="0">
                <a:latin typeface="Calibri" panose="020F0502020204030204" pitchFamily="34" charset="0"/>
              </a:rPr>
              <a:t>un triunfo del </a:t>
            </a:r>
            <a:r>
              <a:rPr lang="es-MX" sz="2800" b="1" dirty="0" smtClean="0">
                <a:latin typeface="Calibri" panose="020F0502020204030204" pitchFamily="34" charset="0"/>
              </a:rPr>
              <a:t>Inmaculado </a:t>
            </a:r>
            <a:r>
              <a:rPr lang="es-MX" sz="2800" b="1" dirty="0">
                <a:latin typeface="Calibri" panose="020F0502020204030204" pitchFamily="34" charset="0"/>
              </a:rPr>
              <a:t>Corazón de María</a:t>
            </a:r>
            <a:r>
              <a:rPr lang="es-MX" sz="2800" b="1" dirty="0" smtClean="0">
                <a:latin typeface="Calibri" panose="020F0502020204030204" pitchFamily="34" charset="0"/>
              </a:rPr>
              <a:t>,</a:t>
            </a:r>
            <a:br>
              <a:rPr lang="es-MX" sz="2800" b="1" dirty="0" smtClean="0">
                <a:latin typeface="Calibri" panose="020F0502020204030204" pitchFamily="34" charset="0"/>
              </a:rPr>
            </a:br>
            <a:r>
              <a:rPr lang="es-MX" sz="2800" b="1" dirty="0" smtClean="0">
                <a:latin typeface="Calibri" panose="020F0502020204030204" pitchFamily="34" charset="0"/>
              </a:rPr>
              <a:t>para después extender </a:t>
            </a:r>
            <a:r>
              <a:rPr lang="es-MX" sz="2800" b="1" dirty="0">
                <a:latin typeface="Calibri" panose="020F0502020204030204" pitchFamily="34" charset="0"/>
              </a:rPr>
              <a:t>su culto </a:t>
            </a:r>
            <a:r>
              <a:rPr lang="es-MX" sz="2800" b="1" dirty="0" smtClean="0">
                <a:latin typeface="Calibri" panose="020F0502020204030204" pitchFamily="34" charset="0"/>
              </a:rPr>
              <a:t/>
            </a:r>
            <a:br>
              <a:rPr lang="es-MX" sz="2800" b="1" dirty="0" smtClean="0">
                <a:latin typeface="Calibri" panose="020F0502020204030204" pitchFamily="34" charset="0"/>
              </a:rPr>
            </a:br>
            <a:r>
              <a:rPr lang="es-MX" sz="2800" b="1" dirty="0" smtClean="0">
                <a:latin typeface="Calibri" panose="020F0502020204030204" pitchFamily="34" charset="0"/>
              </a:rPr>
              <a:t>y </a:t>
            </a:r>
            <a:r>
              <a:rPr lang="es-MX" sz="2800" b="1" dirty="0">
                <a:latin typeface="Calibri" panose="020F0502020204030204" pitchFamily="34" charset="0"/>
              </a:rPr>
              <a:t>poner, al lado de la </a:t>
            </a:r>
            <a:r>
              <a:rPr lang="es-MX" sz="2800" b="1" dirty="0" smtClean="0">
                <a:latin typeface="Calibri" panose="020F0502020204030204" pitchFamily="34" charset="0"/>
              </a:rPr>
              <a:t>devoción</a:t>
            </a:r>
            <a:br>
              <a:rPr lang="es-MX" sz="2800" b="1" dirty="0" smtClean="0">
                <a:latin typeface="Calibri" panose="020F0502020204030204" pitchFamily="34" charset="0"/>
              </a:rPr>
            </a:br>
            <a:r>
              <a:rPr lang="es-MX" sz="2800" b="1" dirty="0" smtClean="0">
                <a:latin typeface="Calibri" panose="020F0502020204030204" pitchFamily="34" charset="0"/>
              </a:rPr>
              <a:t>a </a:t>
            </a:r>
            <a:r>
              <a:rPr lang="es-MX" sz="2800" b="1" dirty="0">
                <a:latin typeface="Calibri" panose="020F0502020204030204" pitchFamily="34" charset="0"/>
              </a:rPr>
              <a:t>Mi </a:t>
            </a:r>
            <a:r>
              <a:rPr lang="es-MX" sz="2800" b="1" dirty="0" smtClean="0">
                <a:latin typeface="Calibri" panose="020F0502020204030204" pitchFamily="34" charset="0"/>
              </a:rPr>
              <a:t>Sagrado Corazón</a:t>
            </a:r>
            <a:r>
              <a:rPr lang="es-MX" sz="2800" b="1" dirty="0">
                <a:latin typeface="Calibri" panose="020F0502020204030204" pitchFamily="34" charset="0"/>
              </a:rPr>
              <a:t>, </a:t>
            </a:r>
            <a:r>
              <a:rPr lang="es-MX" sz="2800" b="1" dirty="0" smtClean="0">
                <a:latin typeface="Calibri" panose="020F0502020204030204" pitchFamily="34" charset="0"/>
              </a:rPr>
              <a:t/>
            </a:r>
            <a:br>
              <a:rPr lang="es-MX" sz="2800" b="1" dirty="0" smtClean="0">
                <a:latin typeface="Calibri" panose="020F0502020204030204" pitchFamily="34" charset="0"/>
              </a:rPr>
            </a:br>
            <a:r>
              <a:rPr lang="es-MX" sz="2800" b="1" dirty="0" smtClean="0">
                <a:latin typeface="Calibri" panose="020F0502020204030204" pitchFamily="34" charset="0"/>
              </a:rPr>
              <a:t>la </a:t>
            </a:r>
            <a:r>
              <a:rPr lang="es-MX" sz="2800" b="1" dirty="0">
                <a:latin typeface="Calibri" panose="020F0502020204030204" pitchFamily="34" charset="0"/>
              </a:rPr>
              <a:t>devoción a este </a:t>
            </a:r>
            <a:r>
              <a:rPr lang="es-MX" sz="2800" b="1" dirty="0" smtClean="0">
                <a:latin typeface="Calibri" panose="020F0502020204030204" pitchFamily="34" charset="0"/>
              </a:rPr>
              <a:t/>
            </a:r>
            <a:br>
              <a:rPr lang="es-MX" sz="2800" b="1" dirty="0" smtClean="0">
                <a:latin typeface="Calibri" panose="020F0502020204030204" pitchFamily="34" charset="0"/>
              </a:rPr>
            </a:br>
            <a:r>
              <a:rPr lang="es-MX" sz="2800" b="1" dirty="0" smtClean="0">
                <a:latin typeface="Calibri" panose="020F0502020204030204" pitchFamily="34" charset="0"/>
              </a:rPr>
              <a:t>Corazón </a:t>
            </a:r>
            <a:r>
              <a:rPr lang="es-MX" sz="2800" b="1" dirty="0">
                <a:latin typeface="Calibri" panose="020F0502020204030204" pitchFamily="34" charset="0"/>
              </a:rPr>
              <a:t>Inmaculado.”</a:t>
            </a:r>
            <a:br>
              <a:rPr lang="es-MX" sz="2800" b="1" dirty="0">
                <a:latin typeface="Calibri" panose="020F0502020204030204" pitchFamily="34" charset="0"/>
              </a:rPr>
            </a:br>
            <a:r>
              <a:rPr lang="es-MX" sz="2800" i="1" dirty="0" smtClean="0">
                <a:solidFill>
                  <a:srgbClr val="FF0000"/>
                </a:solidFill>
                <a:latin typeface="Calibri" panose="020F0502020204030204" pitchFamily="34" charset="0"/>
              </a:rPr>
              <a:t>... Jesús </a:t>
            </a:r>
            <a:r>
              <a:rPr lang="es-MX" sz="2800" i="1" dirty="0">
                <a:solidFill>
                  <a:srgbClr val="FF0000"/>
                </a:solidFill>
                <a:latin typeface="Calibri" panose="020F0502020204030204" pitchFamily="34" charset="0"/>
              </a:rPr>
              <a:t>a la Hermana Lucía</a:t>
            </a: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2" descr="http://reliquias.arcangelgabriel.info/wp-content/uploads/2013/06/reliquia_hermana_lucia_fati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963" y="3092604"/>
            <a:ext cx="1732037" cy="25686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0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733972"/>
            <a:ext cx="6480720" cy="3927276"/>
          </a:xfrm>
        </p:spPr>
        <p:txBody>
          <a:bodyPr anchor="t" anchorCtr="0">
            <a:noAutofit/>
          </a:bodyPr>
          <a:lstStyle/>
          <a:p>
            <a:r>
              <a:rPr lang="es-MX" b="1" dirty="0" smtClean="0">
                <a:latin typeface="Calibri" panose="020F0502020204030204" pitchFamily="34" charset="0"/>
              </a:rPr>
              <a:t/>
            </a:r>
            <a:br>
              <a:rPr lang="es-MX" b="1" dirty="0" smtClean="0">
                <a:latin typeface="Calibri" panose="020F0502020204030204" pitchFamily="34" charset="0"/>
              </a:rPr>
            </a:br>
            <a:r>
              <a:rPr lang="es-MX" b="1" dirty="0" smtClean="0">
                <a:latin typeface="Calibri" panose="020F0502020204030204" pitchFamily="34" charset="0"/>
              </a:rPr>
              <a:t/>
            </a:r>
            <a:br>
              <a:rPr lang="es-MX" b="1" dirty="0" smtClean="0">
                <a:latin typeface="Calibri" panose="020F0502020204030204" pitchFamily="34" charset="0"/>
              </a:rPr>
            </a:br>
            <a:r>
              <a:rPr lang="es-MX" b="1" dirty="0" smtClean="0">
                <a:latin typeface="Calibri" panose="020F0502020204030204" pitchFamily="34" charset="0"/>
              </a:rPr>
              <a:t>¿UN MOTIVO MÁS?</a:t>
            </a:r>
            <a:br>
              <a:rPr lang="es-MX" b="1" dirty="0" smtClean="0">
                <a:latin typeface="Calibri" panose="020F0502020204030204" pitchFamily="34" charset="0"/>
              </a:rPr>
            </a:br>
            <a:r>
              <a:rPr lang="es-MX" b="1" dirty="0">
                <a:latin typeface="Calibri" panose="020F0502020204030204" pitchFamily="34" charset="0"/>
              </a:rPr>
              <a:t/>
            </a:r>
            <a:br>
              <a:rPr lang="es-MX" b="1" dirty="0">
                <a:latin typeface="Calibri" panose="020F0502020204030204" pitchFamily="34" charset="0"/>
              </a:rPr>
            </a:br>
            <a:r>
              <a:rPr lang="es-MX" b="1" dirty="0" smtClean="0">
                <a:latin typeface="Calibri" panose="020F0502020204030204" pitchFamily="34" charset="0"/>
              </a:rPr>
              <a:t/>
            </a:r>
            <a:br>
              <a:rPr lang="es-MX" b="1" dirty="0" smtClean="0">
                <a:latin typeface="Calibri" panose="020F0502020204030204" pitchFamily="34" charset="0"/>
              </a:rPr>
            </a:br>
            <a:endParaRPr lang="es-MX"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43957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334913" y="3348751"/>
            <a:ext cx="6377067" cy="2271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1259632" y="1733972"/>
            <a:ext cx="6480720" cy="3927276"/>
          </a:xfrm>
        </p:spPr>
        <p:txBody>
          <a:bodyPr anchor="t" anchorCtr="0">
            <a:noAutofit/>
          </a:bodyPr>
          <a:lstStyle/>
          <a:p>
            <a:r>
              <a:rPr lang="es-MX" b="1" dirty="0" smtClean="0">
                <a:latin typeface="Calibri" panose="020F0502020204030204" pitchFamily="34" charset="0"/>
              </a:rPr>
              <a:t/>
            </a:r>
            <a:br>
              <a:rPr lang="es-MX" b="1" dirty="0" smtClean="0">
                <a:latin typeface="Calibri" panose="020F0502020204030204" pitchFamily="34" charset="0"/>
              </a:rPr>
            </a:br>
            <a:r>
              <a:rPr lang="es-MX" b="1" dirty="0" smtClean="0">
                <a:latin typeface="Calibri" panose="020F0502020204030204" pitchFamily="34" charset="0"/>
              </a:rPr>
              <a:t/>
            </a:r>
            <a:br>
              <a:rPr lang="es-MX" b="1" dirty="0" smtClean="0">
                <a:latin typeface="Calibri" panose="020F0502020204030204" pitchFamily="34" charset="0"/>
              </a:rPr>
            </a:br>
            <a:r>
              <a:rPr lang="es-MX" b="1" dirty="0">
                <a:latin typeface="Calibri" panose="020F0502020204030204" pitchFamily="34" charset="0"/>
              </a:rPr>
              <a:t/>
            </a:r>
            <a:br>
              <a:rPr lang="es-MX" b="1" dirty="0">
                <a:latin typeface="Calibri" panose="020F0502020204030204" pitchFamily="34" charset="0"/>
              </a:rPr>
            </a:br>
            <a:r>
              <a:rPr lang="es-MX" b="1" dirty="0" smtClean="0">
                <a:latin typeface="Calibri" panose="020F0502020204030204" pitchFamily="34" charset="0"/>
              </a:rPr>
              <a:t/>
            </a:r>
            <a:br>
              <a:rPr lang="es-MX" b="1" dirty="0" smtClean="0">
                <a:latin typeface="Calibri" panose="020F0502020204030204" pitchFamily="34" charset="0"/>
              </a:rPr>
            </a:br>
            <a:endParaRPr lang="es-MX" b="1" dirty="0">
              <a:latin typeface="Calibri" panose="020F0502020204030204" pitchFamily="34" charset="0"/>
            </a:endParaRPr>
          </a:p>
        </p:txBody>
      </p:sp>
      <p:sp>
        <p:nvSpPr>
          <p:cNvPr id="5" name="4 Rectángulo"/>
          <p:cNvSpPr/>
          <p:nvPr/>
        </p:nvSpPr>
        <p:spPr>
          <a:xfrm>
            <a:off x="1259632" y="1700808"/>
            <a:ext cx="6480720"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3 Imagen" descr="C:\Users\Ninet\Documents\banner-web año de la esperanz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00808"/>
            <a:ext cx="6095583" cy="1583427"/>
          </a:xfrm>
          <a:prstGeom prst="rect">
            <a:avLst/>
          </a:prstGeom>
          <a:ln>
            <a:noFill/>
          </a:ln>
          <a:effectLst>
            <a:softEdge rad="112500"/>
          </a:effectLst>
        </p:spPr>
      </p:pic>
      <p:sp>
        <p:nvSpPr>
          <p:cNvPr id="3" name="2 Rectángulo"/>
          <p:cNvSpPr/>
          <p:nvPr/>
        </p:nvSpPr>
        <p:spPr>
          <a:xfrm>
            <a:off x="1363285" y="3297758"/>
            <a:ext cx="6377067"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lgerian" panose="04020705040A02060702" pitchFamily="82" charset="0"/>
              </a:rPr>
              <a:t>XXV ANIVERSARIO </a:t>
            </a:r>
            <a:endParaRPr lang="es-ES" sz="5400" b="1" cap="none" spc="0"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lgerian" panose="04020705040A02060702" pitchFamily="82" charset="0"/>
            </a:endParaRPr>
          </a:p>
        </p:txBody>
      </p:sp>
      <p:sp>
        <p:nvSpPr>
          <p:cNvPr id="6" name="5 Rectángulo"/>
          <p:cNvSpPr/>
          <p:nvPr/>
        </p:nvSpPr>
        <p:spPr>
          <a:xfrm>
            <a:off x="3563888" y="4130476"/>
            <a:ext cx="1531188"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lgerian" panose="04020705040A02060702" pitchFamily="82" charset="0"/>
              </a:rPr>
              <a:t>2015</a:t>
            </a:r>
            <a:endParaRPr lang="es-ES" sz="4400" b="1" cap="none" spc="0"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lgerian" panose="04020705040A02060702" pitchFamily="82"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128988"/>
            <a:ext cx="856104" cy="1440160"/>
          </a:xfrm>
          <a:prstGeom prst="rect">
            <a:avLst/>
          </a:prstGeom>
          <a:ln w="9525">
            <a:solidFill>
              <a:srgbClr val="00B0F0"/>
            </a:solidFill>
            <a:miter lim="800000"/>
            <a:headEnd/>
            <a:tailEnd/>
          </a:ln>
          <a:effectLst>
            <a:glow rad="228600">
              <a:schemeClr val="accent3">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7 Rectángulo"/>
          <p:cNvSpPr/>
          <p:nvPr/>
        </p:nvSpPr>
        <p:spPr>
          <a:xfrm>
            <a:off x="2228922" y="4799707"/>
            <a:ext cx="3722493" cy="769441"/>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gency FB" panose="020B0503020202020204" pitchFamily="34" charset="0"/>
              </a:rPr>
              <a:t>Año de la CARIDAD</a:t>
            </a:r>
            <a:endParaRPr lang="es-ES" sz="5400" b="1" cap="none" spc="0"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latin typeface="Agency FB" panose="020B0503020202020204"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157" y="1745355"/>
            <a:ext cx="2447067" cy="637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926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2111</TotalTime>
  <Words>761</Words>
  <Application>Microsoft Office PowerPoint</Application>
  <PresentationFormat>On-screen Show (4:3)</PresentationFormat>
  <Paragraphs>53</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Agency FB</vt:lpstr>
      <vt:lpstr>Algerian</vt:lpstr>
      <vt:lpstr>Brush Script MT</vt:lpstr>
      <vt:lpstr>Calibri</vt:lpstr>
      <vt:lpstr>Constantia</vt:lpstr>
      <vt:lpstr>Franklin Gothic Book</vt:lpstr>
      <vt:lpstr>Rage Italic</vt:lpstr>
      <vt:lpstr>Chincheta</vt:lpstr>
      <vt:lpstr>PowerPoint Presentation</vt:lpstr>
      <vt:lpstr>ORACIÓN INICIAL Postrado a tus pies, Jesús mío, considerando las inefables muestras de amor que me has dado y las sublimes lecciones que me enseña continuamente tu sacratísimo Corazón, te pido humildemente la gracia de conocerte, amarte y servirte como fiel discípulo tuyo</vt:lpstr>
      <vt:lpstr>para hacerme digno de las promesas y bendiciones que generosamente concedes a los que de veras te conocen, aman y sirven. ¡Mira que soy pobre y humilde, necesito de ti! ¡ Mira que soy torpe, y necesito de tu divina enseñanza para iluminar y guiar mi ignorancia! ¡Mira que soy muy débil, y caigo a cada momento y necesito tu apoyo para no desfallecer! </vt:lpstr>
      <vt:lpstr>Sé todo para mí, Sagrado Corazón de Jesús: socorro de mi miseria, fuego de mis ojos; sostén de mis pasos, remedio de mis males; auxilio en toda necesidad. De ti lo espera todo mi pobre corazón. Tú lo animas y lo invitas repetidas veces como lo dijiste en tu Evangelio: "venid a mí; aprended de mí; pedid; llamad..." A las puertas de tu Corazón vengo hoy;</vt:lpstr>
      <vt:lpstr> y llamo, y pido, y espero.  El mío, te lo entrego Señor,  firme, formal y para siempre. Tómalo tú, y dadme en cambio lo que sabes me conviene para vivir bien en la tierra y feliz en la eternidad.  Amén. SAGRADO CORAZÓN DE JESUS. En Vos Confío. INMACULADO CORAZÓN DE MARIA. Sed la Salvación de Nuestras Almas.</vt:lpstr>
      <vt:lpstr>¿Por qué? </vt:lpstr>
      <vt:lpstr>“Porque quiero que toda Mi Iglesia reconozca esa consagración como un triunfo del Inmaculado Corazón de María, para después extender su culto  y poner, al lado de la devoción a Mi Sagrado Corazón,  la devoción a este  Corazón Inmaculado.” ... Jesús a la Hermana Lucía</vt:lpstr>
      <vt:lpstr>  ¿UN MOTIVO MÁS?   </vt:lpstr>
      <vt:lpstr>    </vt:lpstr>
      <vt:lpstr>¿De donde surge esta Devoción? La devoción al Corazón de Jesús ha existido desde los  primeros tiempos de la  Iglesia, desde que se meditaba en el costado y el Corazón  abierto de Jesús, de donde  salió sangre y agua. De ese Corazón nació la Iglesia y por ese Corazón se abrieron las puertas del Cielo.</vt:lpstr>
      <vt:lpstr>La oración de la Iglesia venera y honra al Corazón de Jesús, como invoca su Santísimo Nombre. Adora al Verbo encarnado y a su Corazón que, por amor a los hombres,  se dejó traspasar por  nuestros pecados. Catecismo de la Iglesia Católica, 2669 </vt:lpstr>
      <vt:lpstr>Jesús, durante su vida, su agonía y su pasión nos ha conocido y amado a todos y a cada uno de nosotros y se ha entregado por cada uno de  nosotros: "El Hijo de Dios  me amó y se entregó a sí mismo por mí" (Ga 2, 20).  Nos ha amado a todos con  un corazón humano.</vt:lpstr>
      <vt:lpstr>Por esta razón, el sagrado Corazón de Jesús, traspasado por nuestros pecados y para nuestra salvación (cf. Jn 19, 34), "es considerado como el principal indicador y símbolo...del amor con que el divino Redentor ama continuamente al eterno Padre y a todos los hombres (Pío XII, Enc."Haurietis aquas": DS 3924; cf. DS 3812) C.I.C. 478 </vt:lpstr>
      <vt:lpstr>Más sin embargo Nuestro Salvador eligió a una religiosa MARGARITA MARIA ALACOQUE para que extendiera su Devoción por todo el Mundo. El 27 de diciembre de 1673 Jesús se le apareció con estas palabras: Mira este corazón mío, que a pesar de consumirse en  amor abrasador por los hombres,  no recibe de los cristianos otra cosa que sacrilegio, desprecio, indiferencia e ingratitud, aún en el mismo sacramento de mi amor. Pero lo que traspasa mi Corazón  más desgarradamente es que estos insultos los recibo de personas consagradas especialmente a mi servicio."  </vt:lpstr>
      <vt:lpstr>Más sin embargo Nuestro Salvador eligió a una religiosa MARGARITA MARIA ALACOQUE para que extendiera su Devoción por todo el Mundo. El 27 de diciembre de 1673 Jesús se le apareció con estas palabras: Mira este corazón mío, que a pesar de consumirse en  amor abrasador por los hombres,  no recibe de los cristianos otra cosa que sacrilegio, desprecio, indiferencia e ingratitud, aún en el mismo sacramento de mi amor. Pero lo que traspasa mi Corazón  más desgarradamente es que estos insultos los recibo de personas consagradas especialmente a mi servicio."  </vt:lpstr>
      <vt:lpstr>                       MARGARITA MARIA ALACOQUE                                               Nació el 22 de julio de 1647 y fue bautizada el 25-jul-1647, en Janots, Borgoña.. Cuando tenia 8 años, murió su padre.  Ingreso a la  escuela de las Clarisas Pobres de Charolles. Desde el primer momento, se sintió atraída por la vida de las religiosas. Le permitieron hacer la Primera Comunión a los 9 años, lo cual no se acostumbraba en aquella época.  El 20 de junio de 1671 entró al monasterio  de la Visitación de Paray-le-Monial. En la festividad de san Juan Evangelista de 1673, cuando tenía 25 años,  estaba en adoración  ante el Santísimo Sacramento. </vt:lpstr>
      <vt:lpstr>En ese momento tuvo la primera de sus visiones de Jesucristo, que se repetirían durante dos años más, todos los primeros viernes de mes. En el último periodo de su vida, elegida maestra de novicias, tuvo el consuelo de ver difundida la devoción al Sagrado Corazón de Jesús, y los mismos opositores de un tiempo atrás se convirtieron en fervorosos propagandistas. Murió a los 43 años de edad. Fue incluida en la nómina de los santos por Benedicto XV el 13 de mayo de 1920.  </vt:lpstr>
      <vt:lpstr>                             Jesús nos pide…… 1-Recibir sin interrupción la Sagrada Comunión durante nueve primeros viernes consecutivos.  2-Tener la intención de honrar al Sagrado Corazón de Jesús y de alcanzar la perseverancia final.  3-Ofrecer cada Sagrada Comunión como un acto de expiación por las ofensas cometidas contra el Santísimo Sacramento.  4-Oración: "Oh Dios, que en el corazón de tu Hijo, herido por nuestros pecados, has depositado infinitos tesoros de caridad; te pedimos que, al rendirle el homenaje de nuestro amor, le ofrezcamos una cumplida reparación.  Por Jesucristo nuestro Señor. R. Amén. Sagrado Corazón de Jesús, en Vos confío." </vt:lpstr>
      <vt:lpstr>12 Promesas del Sagrado Corazón de Jesús 1. Les daré todas las gracias necesarias a su estado. 2. Pondré paz en sus familias. 3. Les consolaré en sus penas. 4. Seré su refugio seguro durante la vida, y, sobre todo, en la hora de la muerte. 5. Derramaré abundantes bendiciones sobre todas sus empresas. 6. Bendeciré las casas en que la imagen de mi Corazón sea expuesta y venerada. 7. Los pecadores hallarán en mi Corazón la fuente, el Océano infinito de la misericordia.   </vt:lpstr>
      <vt:lpstr>8. Las almas tibias se volverán fervorosas. 9. Las almas fervorosas se elevarán a gran perfección. 10. Daré a los sacerdotes el talento de mover los corazones más empedernidos. 11. Las personas que propaguen esta devoción tendrán su nombre escrito en mi Corazón, y jamás será borrado de El. 12. Les prometo en el exceso de mi misericordia, que mi amor todopoderoso concederá a todos aquellos que comulgaren por nueve primeros viernes consecutivos, la gracia de la perseverancia final; no morirán sin mi gracia, ni sin la recepción de los santos sacramentos. Mi Corazón será su seguro refugio en aquel momento supremo. .   </vt:lpstr>
      <vt:lpstr>UN POCO DE HISTORIA…… Muchos Papas nos recomiendan esta devoción: Papa San Gregorio Magno - († a.D. 604) dijo, “Aprendan del Corazón de Dios en las palabras de Dios para que puedan desear ardientemente las cosas eternas.” Papa San Pío X – (1903-1914) recomendó esta devoción, como lo hizo el Papa Pío XI (1922-1939) y el  Beato Papa Pío IX (1846-1878). Papa Pío XII - “Las bendiciones incontables que la devoción al Sagrado Corazón de Jesús derrama en las almas de los fieles, las purifican, reconfortándolas con Celestial consuelo y las incitan a adquirir todas las virtudes.”. “La Iglesia siempre ha tenido la devoción al Sagrado Corazón de Jesús en tal consideración, y continúa estimándola tan grandemente, que procura hacerla florecer en todo el mundo y promoverla en todas la formas.”. “Su Corazón es el signo natural y el símbolo de Su Amor Ilimitado por la raza humana.” </vt:lpstr>
      <vt:lpstr>Papa León XIII - Llamó a la devoción al Sagrado Corazón de Jesús una “forma excelentísima de la religión... Esta devoción que Nos recomendamos, será provechosa para todos.” “En el Sagrado Corazón está el símbolo y la imagen expresa del Amor Infinito de Jesucristo que nos mueve a amarlo en correspondencia.”  PAPA JUAN PABLO II. El papa de Fátima, Consagro Rusia al Inmaculado Corazón. </vt:lpstr>
      <vt:lpstr>Muchos Santos nos recomiendan esta devoción: El ejemplo de los santos es al mismo tiempo un motivo poderoso para urgirnos a la práctica de una devoción que ellos mismos practicaron. Su ejemplo es una guía segura para mostrarnos como practicarla. El espacio no nos permite listar a todos los santos que promovieron la devoción al Sagrado Corazón, quienes la vivieron, y sintieron su impulso Sagrado para amar más ardientemente a Jesús. Recordemos la doctrina y el ejemplo de los Santos. Santa Gertrudis la “Magna” - (1256-1302) compuso esta oración ejemplificando su amor: “Te saludo Oh Sagrado Corazón de Jesús, fuente viviente y vivificante de vida eterna. Tesoro infinito de la Divinidad, Ardiente Hoguera de Amor Divino...” </vt:lpstr>
      <vt:lpstr>Santa Catalina de Siena - amó esta devoción (al Sagrado Corazón de Jesús) a un grado extraordinario; ella hizo íntegra donación de su corazón a su Divino Esposo y obtuvo a cambio el Corazón de Jesús. San Francisco de Asís, Santo Tomás, Santa Teresa de Avila, San Buenaventura, San Ignacio de Loyola, San Francisco Javier, San Felipe Neri, San Francisco de Sales, San Luis Gonzaga, - a los que han leído las vidas y obras de los Santos, les será posible ver la tierna devoción, admiración y adoración que tuvieron por el Sagrado Corazón.  Pero sobre todo, recordemos la vida y las revelaciones del Sagrado Corazón a SANTA MARGARITA MARÍA ALACOQUE en Paray-le-Monial. Ella recibió, entre otras cosas, las Doce Promesas del Sagrado Corazón de Jesús. (ver página siguiente) y la HNA. LUCIA (Vidente de Fátima, Inmaculado Corazón de María) </vt:lpstr>
      <vt:lpstr>* Papas que han consagrado al Mundo al Inmaculado Corazón de María León XIII.     25-Mayo-1899.  Sagrado Corazón de Jesús   Pio XI.            8-Mayo-1928.  Sagrado Corazón de Jesús Pio XII            31-Oct-1942. Inmaculado Corazón de María Juan Pablo II 25-Mar-1984. Inmaculado Corazón de María  * Algunos países Latinoamericanos Consagrados a los Sagrados Corazones: Ecuador, Colombia, Venezuela.  * Algunos estados de México Consagrados:  Querétaro, Sonora, Jalisco, Guerrero, Yucatán, Aguascalientes, Puebla, Nuevo León   </vt:lpstr>
      <vt:lpstr>13-oct-2013 Papa Francisco con motivo del año de la fe. Consagra al mundo al Inmaculado Corazón de María. </vt:lpstr>
      <vt:lpstr>¿De donde surge la Devoción al Inmaculado Corazón de María? El 13-Mayo-1917 la Santísima Virgen María se apareció a tres niños pastores, Lucía dos Santos, Jacinta y Francisco Marto  de 10, 6 y 9 años respectivamente  en  Cova da Iria, Fátima, Portugal.      Siendo Lucia la que vivió          más tiempo hasta los 97 años. Muere en    2005.  como religiosa de Claustro en el    Carmelo de Santa Teresa de Coimbra.    </vt:lpstr>
      <vt:lpstr>Nuestra Señora les hizo algunas recomendaciones entre ellas el rezo del Santo Rosario DIARIO. Exhortaba al arrepentimiento, a la conversión y a la práctica de la oración y la penitencia como camino de reparación por los pecados de la Humanidad.   El 13 de octubre de 1917, día en que se produjo el llamado «milagro del sol», presenciado por 70 000 personas,  es una prueba verídica para que atendamos                                 a la CONSAGRACIÓN A SU                                 INMACULADO CORAZON.                                         Para que TODAS                                       las almas se salven </vt:lpstr>
      <vt:lpstr>  ¿Qué debemos hacer? 1) Confesión Sacramental, que puede hacerse durante la semana antes o después del Primer Sábado de mes;  2) La Comunión el mismo Primer Sábado de mes  3) Rezar una parte (cinco misterios) del Santo Rosario;  4) Hacer compañía a la Virgen Santísima durante un cuarto de hora meditando o pensando en los misterios del Rosario;  5) Hacer esto durante CINCO primeros sábados de mes sin interrupción;  6) Tener la intención de consolar, honrar y desagraviar al Inmaculado Corazón de María.   </vt:lpstr>
      <vt:lpstr>  ¿Por qué Cinco? Nuestro Señor le dijo a Lucía en mayo 29-30 de aquel año    "Mi hija, el motivo es sencillo: hay cinco maneras con las cuales la gente ofenden y blasfeman contra el Inmaculado Corazón de María:  1. Las blasfemias contra la Inmaculada Concepción de María.   2. Las blasfemias contra la virginidad perpetua, antes del parto, en el parto y después del parto de María.   3. Las blasfemias contra su Maternidad Divina cuando se niega que ella es Madre de Dios y al mismo tiempo se niega su maternidad espiritual de la humanidad como medianera de todas las gracias divinas.  </vt:lpstr>
      <vt:lpstr>4. Los escándalos de aquellos que tratan públicamente de implantar en los corazones de niños indiferencia, desprecio y más aún, odio contra Nuestra Madre Inmaculada.   5. Aquellos que directamente insultan a la Virgen María en sus sagradas imágenes." "He aquí, hija mía, la razón por qué el Inmaculado Corazón de María (Mi Madre) me hace pedir por este pequeño acto de reparación, y a motivo de él, más de Mi misericordia para perdonar a las almas que han tenido la desgracia de ofenderla."    </vt:lpstr>
      <vt:lpstr>*Virtudes que se obtienen con la Consagración  </vt:lpstr>
      <vt:lpstr>*A Jesús por María Por María vino Jesús la 1ra vez, por María vendrá Jesús por 2da vez pero de otro modo  </vt:lpstr>
      <vt:lpstr>ORACIÓN FINAL Oh Señora mía, Oh Madre mía.  Yo me entrego del todo a Ti.  Y en prueba de mi filial afecto te consagro desde este día y para siempre  mis ojos, mis oídos, mi lengua, mi corazón,  en una palabra: todo mi ser. Y ya que soy tuyo, Oh Madre de Bondad, guárdame y defiéndeme, como hijo y posesión tuya, Amén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Erika</dc:creator>
  <cp:lastModifiedBy>Anibal Carballo Orozco</cp:lastModifiedBy>
  <cp:revision>176</cp:revision>
  <dcterms:created xsi:type="dcterms:W3CDTF">2014-02-11T20:09:38Z</dcterms:created>
  <dcterms:modified xsi:type="dcterms:W3CDTF">2014-10-13T23:35:43Z</dcterms:modified>
</cp:coreProperties>
</file>